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0.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1.xml" ContentType="application/vnd.openxmlformats-officedocument.presentationml.notesSlide+xml"/>
  <Override PartName="/ppt/comments/comment2.xml" ContentType="application/vnd.openxmlformats-officedocument.presentationml.comments+xml"/>
  <Override PartName="/ppt/tags/tag23.xml" ContentType="application/vnd.openxmlformats-officedocument.presentationml.tags+xml"/>
  <Override PartName="/ppt/tags/tag24.xml" ContentType="application/vnd.openxmlformats-officedocument.presentationml.tags+xml"/>
  <Override PartName="/ppt/notesSlides/notesSlide12.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3.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4.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7.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8.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9.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20.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21.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22.xml" ContentType="application/vnd.openxmlformats-officedocument.presentationml.notesSlide+xml"/>
  <Override PartName="/ppt/comments/comment3.xml" ContentType="application/vnd.openxmlformats-officedocument.presentationml.comments+xml"/>
  <Override PartName="/ppt/tags/tag45.xml" ContentType="application/vnd.openxmlformats-officedocument.presentationml.tags+xml"/>
  <Override PartName="/ppt/tags/tag46.xml" ContentType="application/vnd.openxmlformats-officedocument.presentationml.tags+xml"/>
  <Override PartName="/ppt/notesSlides/notesSlide23.xml" ContentType="application/vnd.openxmlformats-officedocument.presentationml.notesSlide+xml"/>
  <Override PartName="/ppt/comments/comment4.xml" ContentType="application/vnd.openxmlformats-officedocument.presentationml.comments+xml"/>
  <Override PartName="/ppt/tags/tag47.xml" ContentType="application/vnd.openxmlformats-officedocument.presentationml.tags+xml"/>
  <Override PartName="/ppt/tags/tag48.xml" ContentType="application/vnd.openxmlformats-officedocument.presentationml.tags+xml"/>
  <Override PartName="/ppt/notesSlides/notesSlide24.xml" ContentType="application/vnd.openxmlformats-officedocument.presentationml.notesSlide+xml"/>
  <Override PartName="/ppt/comments/comment5.xml" ContentType="application/vnd.openxmlformats-officedocument.presentationml.comments+xml"/>
  <Override PartName="/ppt/tags/tag49.xml" ContentType="application/vnd.openxmlformats-officedocument.presentationml.tags+xml"/>
  <Override PartName="/ppt/tags/tag50.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337" r:id="rId3"/>
    <p:sldId id="299" r:id="rId4"/>
    <p:sldId id="341" r:id="rId5"/>
    <p:sldId id="342" r:id="rId6"/>
    <p:sldId id="336" r:id="rId7"/>
    <p:sldId id="343" r:id="rId8"/>
    <p:sldId id="344" r:id="rId9"/>
    <p:sldId id="367" r:id="rId10"/>
    <p:sldId id="345" r:id="rId11"/>
    <p:sldId id="359" r:id="rId12"/>
    <p:sldId id="360" r:id="rId13"/>
    <p:sldId id="363" r:id="rId14"/>
    <p:sldId id="362" r:id="rId15"/>
    <p:sldId id="375" r:id="rId16"/>
    <p:sldId id="369" r:id="rId17"/>
    <p:sldId id="358" r:id="rId18"/>
    <p:sldId id="370" r:id="rId19"/>
    <p:sldId id="364" r:id="rId20"/>
    <p:sldId id="379" r:id="rId21"/>
    <p:sldId id="340" r:id="rId22"/>
    <p:sldId id="346" r:id="rId23"/>
    <p:sldId id="348" r:id="rId24"/>
    <p:sldId id="338" r:id="rId25"/>
    <p:sldId id="372" r:id="rId26"/>
    <p:sldId id="350" r:id="rId27"/>
    <p:sldId id="352" r:id="rId28"/>
    <p:sldId id="380" r:id="rId29"/>
    <p:sldId id="381" r:id="rId30"/>
    <p:sldId id="382" r:id="rId31"/>
    <p:sldId id="383" r:id="rId32"/>
    <p:sldId id="36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ya, Adarsha" initials="PA" lastIdx="4" clrIdx="0">
    <p:extLst>
      <p:ext uri="{19B8F6BF-5375-455C-9EA6-DF929625EA0E}">
        <p15:presenceInfo xmlns:p15="http://schemas.microsoft.com/office/powerpoint/2012/main" userId="S-1-5-21-1446766573-1653800143-899697645-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4-15T12:27:31.060" idx="4">
    <p:pos x="10" y="10"/>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4-14T22:50:41.264" idx="1">
    <p:pos x="10" y="10"/>
    <p:text>Add pictures</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4-15T11:26:47.902" idx="3">
    <p:pos x="10" y="10"/>
    <p:text>Design this sight better. Hard to understand the breakdown.</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4-15T11:26:47.902" idx="3">
    <p:pos x="10" y="10"/>
    <p:text>Design this sight better. Hard to understand the breakdown.</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4-15T11:26:47.902" idx="3">
    <p:pos x="10" y="10"/>
    <p:text>Design this sight better. Hard to understand the breakdown.</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81F2FD-FE9E-478B-B032-32E80197777A}"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A2333A29-AE9F-4BBB-9E5D-241856EC23B3}">
      <dgm:prSet phldrT="[Text]"/>
      <dgm:spPr/>
      <dgm:t>
        <a:bodyPr/>
        <a:lstStyle/>
        <a:p>
          <a:r>
            <a:rPr lang="en-US">
              <a:latin typeface="Calibri"/>
              <a:cs typeface="Calibri"/>
            </a:rPr>
            <a:t>Price sensitive customer</a:t>
          </a:r>
          <a:endParaRPr lang="en-US" sz="3000">
            <a:solidFill>
              <a:srgbClr val="010000"/>
            </a:solidFill>
            <a:latin typeface="Calibri"/>
            <a:cs typeface="Calibri"/>
          </a:endParaRPr>
        </a:p>
      </dgm:t>
    </dgm:pt>
    <dgm:pt modelId="{C4F66AD7-971C-4497-ADEA-2702E153E4BE}" type="parTrans" cxnId="{5A221E61-16D7-4A87-B8AC-E225A6B730E9}">
      <dgm:prSet/>
      <dgm:spPr/>
      <dgm:t>
        <a:bodyPr/>
        <a:lstStyle/>
        <a:p>
          <a:endParaRPr lang="en-US"/>
        </a:p>
      </dgm:t>
    </dgm:pt>
    <dgm:pt modelId="{3F779EAE-9D0B-4063-86F0-4A03577B3CD0}" type="sibTrans" cxnId="{5A221E61-16D7-4A87-B8AC-E225A6B730E9}">
      <dgm:prSet/>
      <dgm:spPr/>
      <dgm:t>
        <a:bodyPr/>
        <a:lstStyle/>
        <a:p>
          <a:endParaRPr lang="en-US"/>
        </a:p>
      </dgm:t>
    </dgm:pt>
    <dgm:pt modelId="{4E512FCE-DACF-428E-A0A3-0DD036958522}">
      <dgm:prSet phldrT="[Text]" custT="1"/>
      <dgm:spPr/>
      <dgm:t>
        <a:bodyPr/>
        <a:lstStyle/>
        <a:p>
          <a:r>
            <a:rPr lang="en-US" sz="1500">
              <a:latin typeface="Calibri"/>
              <a:cs typeface="Calibri"/>
            </a:rPr>
            <a:t>International/ Out-state Student</a:t>
          </a:r>
        </a:p>
      </dgm:t>
    </dgm:pt>
    <dgm:pt modelId="{10685BCA-AF49-48F0-9E7C-A9DD029A155F}" type="parTrans" cxnId="{655BFEEF-221C-42FD-88FE-0D6743607259}">
      <dgm:prSet/>
      <dgm:spPr/>
      <dgm:t>
        <a:bodyPr/>
        <a:lstStyle/>
        <a:p>
          <a:endParaRPr lang="en-US"/>
        </a:p>
      </dgm:t>
    </dgm:pt>
    <dgm:pt modelId="{A96CCEB7-A7A8-4189-ACC9-CF342B328CFC}" type="sibTrans" cxnId="{655BFEEF-221C-42FD-88FE-0D6743607259}">
      <dgm:prSet/>
      <dgm:spPr/>
      <dgm:t>
        <a:bodyPr/>
        <a:lstStyle/>
        <a:p>
          <a:endParaRPr lang="en-US"/>
        </a:p>
      </dgm:t>
    </dgm:pt>
    <dgm:pt modelId="{8C8F9A77-6B11-44D9-A7CD-7562EAF511D1}">
      <dgm:prSet phldrT="[Text]"/>
      <dgm:spPr/>
      <dgm:t>
        <a:bodyPr/>
        <a:lstStyle/>
        <a:p>
          <a:r>
            <a:rPr lang="en-US">
              <a:latin typeface="Calibri"/>
              <a:cs typeface="Calibri"/>
            </a:rPr>
            <a:t>Business Trip</a:t>
          </a:r>
        </a:p>
      </dgm:t>
    </dgm:pt>
    <dgm:pt modelId="{70963DD2-8EBE-48B7-962F-A954C767E4E2}" type="parTrans" cxnId="{D871418E-98DE-4DAF-B7E9-64920F2819AC}">
      <dgm:prSet/>
      <dgm:spPr/>
      <dgm:t>
        <a:bodyPr/>
        <a:lstStyle/>
        <a:p>
          <a:endParaRPr lang="en-US"/>
        </a:p>
      </dgm:t>
    </dgm:pt>
    <dgm:pt modelId="{5927223D-2B68-430C-8825-7357AD5C8257}" type="sibTrans" cxnId="{D871418E-98DE-4DAF-B7E9-64920F2819AC}">
      <dgm:prSet/>
      <dgm:spPr/>
      <dgm:t>
        <a:bodyPr/>
        <a:lstStyle/>
        <a:p>
          <a:endParaRPr lang="en-US"/>
        </a:p>
      </dgm:t>
    </dgm:pt>
    <dgm:pt modelId="{AF62DE30-C9BA-430B-BB29-92233C49D2A0}">
      <dgm:prSet phldrT="[Text]"/>
      <dgm:spPr/>
      <dgm:t>
        <a:bodyPr/>
        <a:lstStyle/>
        <a:p>
          <a:r>
            <a:rPr lang="en-US">
              <a:latin typeface="Calisto MT"/>
            </a:rPr>
            <a:t>Potential Customers</a:t>
          </a:r>
        </a:p>
      </dgm:t>
    </dgm:pt>
    <dgm:pt modelId="{133BEEFA-4F89-4B30-B90B-E6D57946DA3C}" type="parTrans" cxnId="{03D613BD-B6DB-4088-A600-9DF70D2684D8}">
      <dgm:prSet/>
      <dgm:spPr/>
      <dgm:t>
        <a:bodyPr/>
        <a:lstStyle/>
        <a:p>
          <a:endParaRPr lang="en-US"/>
        </a:p>
      </dgm:t>
    </dgm:pt>
    <dgm:pt modelId="{18D36074-68CC-4B94-B1D8-521F3C03086E}" type="sibTrans" cxnId="{03D613BD-B6DB-4088-A600-9DF70D2684D8}">
      <dgm:prSet/>
      <dgm:spPr/>
      <dgm:t>
        <a:bodyPr/>
        <a:lstStyle/>
        <a:p>
          <a:endParaRPr lang="en-US"/>
        </a:p>
      </dgm:t>
    </dgm:pt>
    <dgm:pt modelId="{2B1BA93E-69EF-48A6-95E6-56086187B850}" type="pres">
      <dgm:prSet presAssocID="{5981F2FD-FE9E-478B-B032-32E80197777A}" presName="Name0" presStyleCnt="0">
        <dgm:presLayoutVars>
          <dgm:chMax val="4"/>
          <dgm:resizeHandles val="exact"/>
        </dgm:presLayoutVars>
      </dgm:prSet>
      <dgm:spPr/>
    </dgm:pt>
    <dgm:pt modelId="{A96A6811-C4A9-4F99-AAD0-F9243A243138}" type="pres">
      <dgm:prSet presAssocID="{5981F2FD-FE9E-478B-B032-32E80197777A}" presName="ellipse" presStyleLbl="trBgShp" presStyleIdx="0" presStyleCnt="1" custScaleX="102049" custScaleY="234935" custLinFactNeighborX="-5594" custLinFactNeighborY="52568"/>
      <dgm:spPr/>
    </dgm:pt>
    <dgm:pt modelId="{86CFDCA6-C2A2-4265-AE94-40A47F84772D}" type="pres">
      <dgm:prSet presAssocID="{5981F2FD-FE9E-478B-B032-32E80197777A}" presName="arrow1" presStyleLbl="fgShp" presStyleIdx="0" presStyleCnt="1" custLinFactNeighborX="-28302" custLinFactNeighborY="12351"/>
      <dgm:spPr/>
    </dgm:pt>
    <dgm:pt modelId="{37F1B0C2-E887-4A26-8920-4BCFDF6DA354}" type="pres">
      <dgm:prSet presAssocID="{5981F2FD-FE9E-478B-B032-32E80197777A}" presName="rectangle" presStyleLbl="revTx" presStyleIdx="0" presStyleCnt="1" custLinFactNeighborX="-2765" custLinFactNeighborY="-9165">
        <dgm:presLayoutVars>
          <dgm:bulletEnabled val="1"/>
        </dgm:presLayoutVars>
      </dgm:prSet>
      <dgm:spPr/>
    </dgm:pt>
    <dgm:pt modelId="{5BE60F4D-006C-49A7-AEC7-CD54AE266688}" type="pres">
      <dgm:prSet presAssocID="{4E512FCE-DACF-428E-A0A3-0DD036958522}" presName="item1" presStyleLbl="node1" presStyleIdx="0" presStyleCnt="3" custLinFactNeighborX="9361" custLinFactNeighborY="12233">
        <dgm:presLayoutVars>
          <dgm:bulletEnabled val="1"/>
        </dgm:presLayoutVars>
      </dgm:prSet>
      <dgm:spPr/>
    </dgm:pt>
    <dgm:pt modelId="{0A54DBA0-407F-42D7-845E-70A4A9A9D026}" type="pres">
      <dgm:prSet presAssocID="{8C8F9A77-6B11-44D9-A7CD-7562EAF511D1}" presName="item2" presStyleLbl="node1" presStyleIdx="1" presStyleCnt="3" custScaleX="102244" custLinFactNeighborX="-34369" custLinFactNeighborY="40225">
        <dgm:presLayoutVars>
          <dgm:bulletEnabled val="1"/>
        </dgm:presLayoutVars>
      </dgm:prSet>
      <dgm:spPr/>
    </dgm:pt>
    <dgm:pt modelId="{993261BA-1143-4DA0-B111-B52DC08F8398}" type="pres">
      <dgm:prSet presAssocID="{AF62DE30-C9BA-430B-BB29-92233C49D2A0}" presName="item3" presStyleLbl="node1" presStyleIdx="2" presStyleCnt="3" custLinFactNeighborX="42077" custLinFactNeighborY="27816">
        <dgm:presLayoutVars>
          <dgm:bulletEnabled val="1"/>
        </dgm:presLayoutVars>
      </dgm:prSet>
      <dgm:spPr/>
    </dgm:pt>
    <dgm:pt modelId="{8FEBD9F2-6101-4855-857E-CFA1D6E18DBC}" type="pres">
      <dgm:prSet presAssocID="{5981F2FD-FE9E-478B-B032-32E80197777A}" presName="funnel" presStyleLbl="trAlignAcc1" presStyleIdx="0" presStyleCnt="1" custScaleX="152538" custScaleY="97519" custLinFactNeighborX="-4868" custLinFactNeighborY="2360"/>
      <dgm:spPr/>
    </dgm:pt>
  </dgm:ptLst>
  <dgm:cxnLst>
    <dgm:cxn modelId="{6DC7171E-1201-4424-B9F6-54C3FCF72248}" type="presOf" srcId="{AF62DE30-C9BA-430B-BB29-92233C49D2A0}" destId="{37F1B0C2-E887-4A26-8920-4BCFDF6DA354}" srcOrd="0" destOrd="0" presId="urn:microsoft.com/office/officeart/2005/8/layout/funnel1"/>
    <dgm:cxn modelId="{5A221E61-16D7-4A87-B8AC-E225A6B730E9}" srcId="{5981F2FD-FE9E-478B-B032-32E80197777A}" destId="{A2333A29-AE9F-4BBB-9E5D-241856EC23B3}" srcOrd="0" destOrd="0" parTransId="{C4F66AD7-971C-4497-ADEA-2702E153E4BE}" sibTransId="{3F779EAE-9D0B-4063-86F0-4A03577B3CD0}"/>
    <dgm:cxn modelId="{DC97668B-5B41-4F02-8AA1-5A59488D49AD}" type="presOf" srcId="{4E512FCE-DACF-428E-A0A3-0DD036958522}" destId="{0A54DBA0-407F-42D7-845E-70A4A9A9D026}" srcOrd="0" destOrd="0" presId="urn:microsoft.com/office/officeart/2005/8/layout/funnel1"/>
    <dgm:cxn modelId="{D871418E-98DE-4DAF-B7E9-64920F2819AC}" srcId="{5981F2FD-FE9E-478B-B032-32E80197777A}" destId="{8C8F9A77-6B11-44D9-A7CD-7562EAF511D1}" srcOrd="2" destOrd="0" parTransId="{70963DD2-8EBE-48B7-962F-A954C767E4E2}" sibTransId="{5927223D-2B68-430C-8825-7357AD5C8257}"/>
    <dgm:cxn modelId="{03D613BD-B6DB-4088-A600-9DF70D2684D8}" srcId="{5981F2FD-FE9E-478B-B032-32E80197777A}" destId="{AF62DE30-C9BA-430B-BB29-92233C49D2A0}" srcOrd="3" destOrd="0" parTransId="{133BEEFA-4F89-4B30-B90B-E6D57946DA3C}" sibTransId="{18D36074-68CC-4B94-B1D8-521F3C03086E}"/>
    <dgm:cxn modelId="{2ECAB6E4-6BF1-4344-B1CD-60F6B9B5B85C}" type="presOf" srcId="{5981F2FD-FE9E-478B-B032-32E80197777A}" destId="{2B1BA93E-69EF-48A6-95E6-56086187B850}" srcOrd="0" destOrd="0" presId="urn:microsoft.com/office/officeart/2005/8/layout/funnel1"/>
    <dgm:cxn modelId="{655BFEEF-221C-42FD-88FE-0D6743607259}" srcId="{5981F2FD-FE9E-478B-B032-32E80197777A}" destId="{4E512FCE-DACF-428E-A0A3-0DD036958522}" srcOrd="1" destOrd="0" parTransId="{10685BCA-AF49-48F0-9E7C-A9DD029A155F}" sibTransId="{A96CCEB7-A7A8-4189-ACC9-CF342B328CFC}"/>
    <dgm:cxn modelId="{93C5D9FD-E0C9-4CD8-B58D-C6AC83BC9DEB}" type="presOf" srcId="{A2333A29-AE9F-4BBB-9E5D-241856EC23B3}" destId="{993261BA-1143-4DA0-B111-B52DC08F8398}" srcOrd="0" destOrd="0" presId="urn:microsoft.com/office/officeart/2005/8/layout/funnel1"/>
    <dgm:cxn modelId="{536ACAFE-45CF-4D9D-8DAC-F4D05D734BAE}" type="presOf" srcId="{8C8F9A77-6B11-44D9-A7CD-7562EAF511D1}" destId="{5BE60F4D-006C-49A7-AEC7-CD54AE266688}" srcOrd="0" destOrd="0" presId="urn:microsoft.com/office/officeart/2005/8/layout/funnel1"/>
    <dgm:cxn modelId="{6D15C3C6-68CF-4641-A958-E63087E992D9}" type="presParOf" srcId="{2B1BA93E-69EF-48A6-95E6-56086187B850}" destId="{A96A6811-C4A9-4F99-AAD0-F9243A243138}" srcOrd="0" destOrd="0" presId="urn:microsoft.com/office/officeart/2005/8/layout/funnel1"/>
    <dgm:cxn modelId="{A223A4C4-19EB-4E2A-B4F1-E06D3485E33E}" type="presParOf" srcId="{2B1BA93E-69EF-48A6-95E6-56086187B850}" destId="{86CFDCA6-C2A2-4265-AE94-40A47F84772D}" srcOrd="1" destOrd="0" presId="urn:microsoft.com/office/officeart/2005/8/layout/funnel1"/>
    <dgm:cxn modelId="{6AFB3B7D-D7B8-4E80-8876-32E698FD6857}" type="presParOf" srcId="{2B1BA93E-69EF-48A6-95E6-56086187B850}" destId="{37F1B0C2-E887-4A26-8920-4BCFDF6DA354}" srcOrd="2" destOrd="0" presId="urn:microsoft.com/office/officeart/2005/8/layout/funnel1"/>
    <dgm:cxn modelId="{08F64D89-F08C-4639-9E91-BA2FA3C65F3A}" type="presParOf" srcId="{2B1BA93E-69EF-48A6-95E6-56086187B850}" destId="{5BE60F4D-006C-49A7-AEC7-CD54AE266688}" srcOrd="3" destOrd="0" presId="urn:microsoft.com/office/officeart/2005/8/layout/funnel1"/>
    <dgm:cxn modelId="{4C2993C0-781F-49D6-ACB4-8FC677F8CDEA}" type="presParOf" srcId="{2B1BA93E-69EF-48A6-95E6-56086187B850}" destId="{0A54DBA0-407F-42D7-845E-70A4A9A9D026}" srcOrd="4" destOrd="0" presId="urn:microsoft.com/office/officeart/2005/8/layout/funnel1"/>
    <dgm:cxn modelId="{50620F8B-82C9-4526-BAB9-973D3EEE9D2C}" type="presParOf" srcId="{2B1BA93E-69EF-48A6-95E6-56086187B850}" destId="{993261BA-1143-4DA0-B111-B52DC08F8398}" srcOrd="5" destOrd="0" presId="urn:microsoft.com/office/officeart/2005/8/layout/funnel1"/>
    <dgm:cxn modelId="{56056AAD-291C-46C8-9647-D7A1866BB8CC}" type="presParOf" srcId="{2B1BA93E-69EF-48A6-95E6-56086187B850}" destId="{8FEBD9F2-6101-4855-857E-CFA1D6E18DBC}" srcOrd="6" destOrd="0" presId="urn:microsoft.com/office/officeart/2005/8/layout/funnel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6A6811-C4A9-4F99-AAD0-F9243A243138}">
      <dsp:nvSpPr>
        <dsp:cNvPr id="0" name=""/>
        <dsp:cNvSpPr/>
      </dsp:nvSpPr>
      <dsp:spPr>
        <a:xfrm>
          <a:off x="1507585" y="437749"/>
          <a:ext cx="4728253" cy="3780314"/>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CFDCA6-C2A2-4265-AE94-40A47F84772D}">
      <dsp:nvSpPr>
        <dsp:cNvPr id="0" name=""/>
        <dsp:cNvSpPr/>
      </dsp:nvSpPr>
      <dsp:spPr>
        <a:xfrm>
          <a:off x="3434986" y="4688588"/>
          <a:ext cx="897929" cy="574674"/>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F1B0C2-E887-4A26-8920-4BCFDF6DA354}">
      <dsp:nvSpPr>
        <dsp:cNvPr id="0" name=""/>
        <dsp:cNvSpPr/>
      </dsp:nvSpPr>
      <dsp:spPr>
        <a:xfrm>
          <a:off x="1863878" y="4978596"/>
          <a:ext cx="4310061" cy="1077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kern="1200">
              <a:latin typeface="Calisto MT"/>
            </a:rPr>
            <a:t>Potential Customers</a:t>
          </a:r>
        </a:p>
      </dsp:txBody>
      <dsp:txXfrm>
        <a:off x="1863878" y="4978596"/>
        <a:ext cx="4310061" cy="1077515"/>
      </dsp:txXfrm>
    </dsp:sp>
    <dsp:sp modelId="{5BE60F4D-006C-49A7-AEC7-CD54AE266688}">
      <dsp:nvSpPr>
        <dsp:cNvPr id="0" name=""/>
        <dsp:cNvSpPr/>
      </dsp:nvSpPr>
      <dsp:spPr>
        <a:xfrm>
          <a:off x="3650056" y="2608577"/>
          <a:ext cx="1616273" cy="16162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a:latin typeface="Calibri"/>
              <a:cs typeface="Calibri"/>
            </a:rPr>
            <a:t>Business Trip</a:t>
          </a:r>
        </a:p>
      </dsp:txBody>
      <dsp:txXfrm>
        <a:off x="3886754" y="2845275"/>
        <a:ext cx="1142877" cy="1142877"/>
      </dsp:txXfrm>
    </dsp:sp>
    <dsp:sp modelId="{0A54DBA0-407F-42D7-845E-70A4A9A9D026}">
      <dsp:nvSpPr>
        <dsp:cNvPr id="0" name=""/>
        <dsp:cNvSpPr/>
      </dsp:nvSpPr>
      <dsp:spPr>
        <a:xfrm>
          <a:off x="1768592" y="1848440"/>
          <a:ext cx="1652542" cy="16162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latin typeface="Calibri"/>
              <a:cs typeface="Calibri"/>
            </a:rPr>
            <a:t>International/ Out-state Student</a:t>
          </a:r>
        </a:p>
      </dsp:txBody>
      <dsp:txXfrm>
        <a:off x="2010601" y="2085138"/>
        <a:ext cx="1168524" cy="1142877"/>
      </dsp:txXfrm>
    </dsp:sp>
    <dsp:sp modelId="{993261BA-1143-4DA0-B111-B52DC08F8398}">
      <dsp:nvSpPr>
        <dsp:cNvPr id="0" name=""/>
        <dsp:cNvSpPr/>
      </dsp:nvSpPr>
      <dsp:spPr>
        <a:xfrm>
          <a:off x="4674493" y="1257098"/>
          <a:ext cx="1616273" cy="16162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a:latin typeface="Calibri"/>
              <a:cs typeface="Calibri"/>
            </a:rPr>
            <a:t>Price sensitive customer</a:t>
          </a:r>
          <a:endParaRPr lang="en-US" sz="2200" kern="1200">
            <a:solidFill>
              <a:srgbClr val="010000"/>
            </a:solidFill>
            <a:latin typeface="Calibri"/>
            <a:cs typeface="Calibri"/>
          </a:endParaRPr>
        </a:p>
      </dsp:txBody>
      <dsp:txXfrm>
        <a:off x="4911191" y="1493796"/>
        <a:ext cx="1142877" cy="1142877"/>
      </dsp:txXfrm>
    </dsp:sp>
    <dsp:sp modelId="{8FEBD9F2-6101-4855-857E-CFA1D6E18DBC}">
      <dsp:nvSpPr>
        <dsp:cNvPr id="0" name=""/>
        <dsp:cNvSpPr/>
      </dsp:nvSpPr>
      <dsp:spPr>
        <a:xfrm>
          <a:off x="58185" y="624789"/>
          <a:ext cx="7670228" cy="3922920"/>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637E1-77BD-4A57-AE62-4F6796854E78}" type="datetimeFigureOut">
              <a:rPr lang="en-US" smtClean="0"/>
              <a:t>4/17/2019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09F908-82AD-4D5D-B093-ACD1EA7BED2F}" type="slidenum">
              <a:rPr lang="en-US" smtClean="0"/>
              <a:t>‹#›</a:t>
            </a:fld>
            <a:endParaRPr lang="en-US"/>
          </a:p>
        </p:txBody>
      </p:sp>
    </p:spTree>
    <p:extLst>
      <p:ext uri="{BB962C8B-B14F-4D97-AF65-F5344CB8AC3E}">
        <p14:creationId xmlns:p14="http://schemas.microsoft.com/office/powerpoint/2010/main" val="628457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ridester.com/turo-car-renta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5551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48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3562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5262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8866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8763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8337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9110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1047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373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692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572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393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a:latin typeface="Calisto MT"/>
                <a:hlinkClick r:id="rId3"/>
              </a:rPr>
              <a:t>https://www.ridester.com/turo-car-rental/</a:t>
            </a:r>
            <a:endParaRPr lang="en-US" sz="1200" u="sng">
              <a:latin typeface="Calisto 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err="1">
                <a:latin typeface="Calisto MT"/>
              </a:rPr>
              <a:t>Turo</a:t>
            </a:r>
            <a:r>
              <a:rPr lang="en-US" sz="1200">
                <a:latin typeface="Calisto MT"/>
              </a:rPr>
              <a:t> will set the car’s price based on market value, location, time of year, and other data sets to maximize the revenue and boost the listing’s competitiveness.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Calisto MT"/>
            </a:endParaRPr>
          </a:p>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4626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9954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745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4219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6488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4298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5537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8270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3241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9145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281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8500d883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48500d883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9465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F7FC-7B35-4A66-BB25-A8ED78F6B5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A371CD-6F46-4A72-BA28-CE4CFCDCA4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F29411-864F-451F-B10A-14606AFAA858}"/>
              </a:ext>
            </a:extLst>
          </p:cNvPr>
          <p:cNvSpPr>
            <a:spLocks noGrp="1"/>
          </p:cNvSpPr>
          <p:nvPr>
            <p:ph type="dt" sz="half" idx="10"/>
          </p:nvPr>
        </p:nvSpPr>
        <p:spPr/>
        <p:txBody>
          <a:bodyPr/>
          <a:lstStyle/>
          <a:p>
            <a:fld id="{3C6BD5EE-32B2-4EEA-A593-34FFF284297C}" type="datetimeFigureOut">
              <a:rPr lang="en-US" smtClean="0"/>
              <a:t>4/17/2019</a:t>
            </a:fld>
            <a:endParaRPr lang="en-US"/>
          </a:p>
        </p:txBody>
      </p:sp>
      <p:sp>
        <p:nvSpPr>
          <p:cNvPr id="5" name="Footer Placeholder 4">
            <a:extLst>
              <a:ext uri="{FF2B5EF4-FFF2-40B4-BE49-F238E27FC236}">
                <a16:creationId xmlns:a16="http://schemas.microsoft.com/office/drawing/2014/main" id="{27BBA581-A278-44D4-A9EB-15B2AA43C4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11106A-B8C5-43AD-B554-83710D00C96A}"/>
              </a:ext>
            </a:extLst>
          </p:cNvPr>
          <p:cNvSpPr>
            <a:spLocks noGrp="1"/>
          </p:cNvSpPr>
          <p:nvPr>
            <p:ph type="sldNum" sz="quarter" idx="12"/>
          </p:nvPr>
        </p:nvSpPr>
        <p:spPr/>
        <p:txBody>
          <a:bodyPr/>
          <a:lstStyle/>
          <a:p>
            <a:fld id="{00CFE397-57AA-4F39-BCCF-A7ADE09D573F}" type="slidenum">
              <a:rPr lang="en-US" smtClean="0"/>
              <a:t>‹#›</a:t>
            </a:fld>
            <a:endParaRPr lang="en-US"/>
          </a:p>
        </p:txBody>
      </p:sp>
    </p:spTree>
    <p:extLst>
      <p:ext uri="{BB962C8B-B14F-4D97-AF65-F5344CB8AC3E}">
        <p14:creationId xmlns:p14="http://schemas.microsoft.com/office/powerpoint/2010/main" val="1331555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9DFE2-C70A-4B31-89E1-6E1C60D433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C5BF1A-D190-4DBB-B6E6-AEF9DEBD5C7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47F5-D84F-484E-93B4-E9EF82906FF2}"/>
              </a:ext>
            </a:extLst>
          </p:cNvPr>
          <p:cNvSpPr>
            <a:spLocks noGrp="1"/>
          </p:cNvSpPr>
          <p:nvPr>
            <p:ph type="dt" sz="half" idx="10"/>
          </p:nvPr>
        </p:nvSpPr>
        <p:spPr/>
        <p:txBody>
          <a:bodyPr/>
          <a:lstStyle/>
          <a:p>
            <a:fld id="{3C6BD5EE-32B2-4EEA-A593-34FFF284297C}" type="datetimeFigureOut">
              <a:rPr lang="en-US" smtClean="0"/>
              <a:t>4/17/2019</a:t>
            </a:fld>
            <a:endParaRPr lang="en-US"/>
          </a:p>
        </p:txBody>
      </p:sp>
      <p:sp>
        <p:nvSpPr>
          <p:cNvPr id="5" name="Footer Placeholder 4">
            <a:extLst>
              <a:ext uri="{FF2B5EF4-FFF2-40B4-BE49-F238E27FC236}">
                <a16:creationId xmlns:a16="http://schemas.microsoft.com/office/drawing/2014/main" id="{FBB7F041-ACF3-4938-9595-AE2CC5FBEE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E5AD9F-0D2B-4F8A-B0A1-7F7A79356DB1}"/>
              </a:ext>
            </a:extLst>
          </p:cNvPr>
          <p:cNvSpPr>
            <a:spLocks noGrp="1"/>
          </p:cNvSpPr>
          <p:nvPr>
            <p:ph type="sldNum" sz="quarter" idx="12"/>
          </p:nvPr>
        </p:nvSpPr>
        <p:spPr/>
        <p:txBody>
          <a:bodyPr/>
          <a:lstStyle/>
          <a:p>
            <a:fld id="{00CFE397-57AA-4F39-BCCF-A7ADE09D573F}" type="slidenum">
              <a:rPr lang="en-US" smtClean="0"/>
              <a:t>‹#›</a:t>
            </a:fld>
            <a:endParaRPr lang="en-US"/>
          </a:p>
        </p:txBody>
      </p:sp>
    </p:spTree>
    <p:extLst>
      <p:ext uri="{BB962C8B-B14F-4D97-AF65-F5344CB8AC3E}">
        <p14:creationId xmlns:p14="http://schemas.microsoft.com/office/powerpoint/2010/main" val="2603310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4F1980-B576-4E85-8164-71FD29C573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F36271-6A7A-4DB3-8BFF-16FFAF1E1B9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67005C-B48D-4CF7-87E7-4DA6C4D2AD1A}"/>
              </a:ext>
            </a:extLst>
          </p:cNvPr>
          <p:cNvSpPr>
            <a:spLocks noGrp="1"/>
          </p:cNvSpPr>
          <p:nvPr>
            <p:ph type="dt" sz="half" idx="10"/>
          </p:nvPr>
        </p:nvSpPr>
        <p:spPr/>
        <p:txBody>
          <a:bodyPr/>
          <a:lstStyle/>
          <a:p>
            <a:fld id="{3C6BD5EE-32B2-4EEA-A593-34FFF284297C}" type="datetimeFigureOut">
              <a:rPr lang="en-US" smtClean="0"/>
              <a:t>4/17/2019</a:t>
            </a:fld>
            <a:endParaRPr lang="en-US"/>
          </a:p>
        </p:txBody>
      </p:sp>
      <p:sp>
        <p:nvSpPr>
          <p:cNvPr id="5" name="Footer Placeholder 4">
            <a:extLst>
              <a:ext uri="{FF2B5EF4-FFF2-40B4-BE49-F238E27FC236}">
                <a16:creationId xmlns:a16="http://schemas.microsoft.com/office/drawing/2014/main" id="{29591E48-72BE-4760-BE68-C3DB17E34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139CB8-2AF2-4ABE-8068-50B9500AD636}"/>
              </a:ext>
            </a:extLst>
          </p:cNvPr>
          <p:cNvSpPr>
            <a:spLocks noGrp="1"/>
          </p:cNvSpPr>
          <p:nvPr>
            <p:ph type="sldNum" sz="quarter" idx="12"/>
          </p:nvPr>
        </p:nvSpPr>
        <p:spPr/>
        <p:txBody>
          <a:bodyPr/>
          <a:lstStyle/>
          <a:p>
            <a:fld id="{00CFE397-57AA-4F39-BCCF-A7ADE09D573F}" type="slidenum">
              <a:rPr lang="en-US" smtClean="0"/>
              <a:t>‹#›</a:t>
            </a:fld>
            <a:endParaRPr lang="en-US"/>
          </a:p>
        </p:txBody>
      </p:sp>
    </p:spTree>
    <p:extLst>
      <p:ext uri="{BB962C8B-B14F-4D97-AF65-F5344CB8AC3E}">
        <p14:creationId xmlns:p14="http://schemas.microsoft.com/office/powerpoint/2010/main" val="1803419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9E2E8-1751-4A74-B82A-191BD826B1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355120-D3C2-4AE7-9083-E4AD69BA487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A098AF-6239-4427-82D5-241C009E3185}"/>
              </a:ext>
            </a:extLst>
          </p:cNvPr>
          <p:cNvSpPr>
            <a:spLocks noGrp="1"/>
          </p:cNvSpPr>
          <p:nvPr>
            <p:ph type="dt" sz="half" idx="10"/>
          </p:nvPr>
        </p:nvSpPr>
        <p:spPr/>
        <p:txBody>
          <a:bodyPr/>
          <a:lstStyle/>
          <a:p>
            <a:fld id="{3C6BD5EE-32B2-4EEA-A593-34FFF284297C}" type="datetimeFigureOut">
              <a:rPr lang="en-US" smtClean="0"/>
              <a:t>4/17/2019</a:t>
            </a:fld>
            <a:endParaRPr lang="en-US"/>
          </a:p>
        </p:txBody>
      </p:sp>
      <p:sp>
        <p:nvSpPr>
          <p:cNvPr id="5" name="Footer Placeholder 4">
            <a:extLst>
              <a:ext uri="{FF2B5EF4-FFF2-40B4-BE49-F238E27FC236}">
                <a16:creationId xmlns:a16="http://schemas.microsoft.com/office/drawing/2014/main" id="{0AB9002F-C569-4FC2-82D4-9502E0D35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0A281-35C7-4570-A636-F1F59F569C4B}"/>
              </a:ext>
            </a:extLst>
          </p:cNvPr>
          <p:cNvSpPr>
            <a:spLocks noGrp="1"/>
          </p:cNvSpPr>
          <p:nvPr>
            <p:ph type="sldNum" sz="quarter" idx="12"/>
          </p:nvPr>
        </p:nvSpPr>
        <p:spPr/>
        <p:txBody>
          <a:bodyPr/>
          <a:lstStyle/>
          <a:p>
            <a:fld id="{00CFE397-57AA-4F39-BCCF-A7ADE09D573F}" type="slidenum">
              <a:rPr lang="en-US" smtClean="0"/>
              <a:t>‹#›</a:t>
            </a:fld>
            <a:endParaRPr lang="en-US"/>
          </a:p>
        </p:txBody>
      </p:sp>
    </p:spTree>
    <p:extLst>
      <p:ext uri="{BB962C8B-B14F-4D97-AF65-F5344CB8AC3E}">
        <p14:creationId xmlns:p14="http://schemas.microsoft.com/office/powerpoint/2010/main" val="3451398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766E9-D17F-4CC5-81AD-D2FC403F6A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B7CB98-D6E8-432D-B72B-A485B3965B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1FDAE4-2283-4DF0-966B-F5D1AE198D10}"/>
              </a:ext>
            </a:extLst>
          </p:cNvPr>
          <p:cNvSpPr>
            <a:spLocks noGrp="1"/>
          </p:cNvSpPr>
          <p:nvPr>
            <p:ph type="dt" sz="half" idx="10"/>
          </p:nvPr>
        </p:nvSpPr>
        <p:spPr/>
        <p:txBody>
          <a:bodyPr/>
          <a:lstStyle/>
          <a:p>
            <a:fld id="{3C6BD5EE-32B2-4EEA-A593-34FFF284297C}" type="datetimeFigureOut">
              <a:rPr lang="en-US" smtClean="0"/>
              <a:t>4/17/2019</a:t>
            </a:fld>
            <a:endParaRPr lang="en-US"/>
          </a:p>
        </p:txBody>
      </p:sp>
      <p:sp>
        <p:nvSpPr>
          <p:cNvPr id="5" name="Footer Placeholder 4">
            <a:extLst>
              <a:ext uri="{FF2B5EF4-FFF2-40B4-BE49-F238E27FC236}">
                <a16:creationId xmlns:a16="http://schemas.microsoft.com/office/drawing/2014/main" id="{E6627501-C905-4AE8-9A33-430B466BF8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3ED6A-AB0F-48AC-A411-E8F478844617}"/>
              </a:ext>
            </a:extLst>
          </p:cNvPr>
          <p:cNvSpPr>
            <a:spLocks noGrp="1"/>
          </p:cNvSpPr>
          <p:nvPr>
            <p:ph type="sldNum" sz="quarter" idx="12"/>
          </p:nvPr>
        </p:nvSpPr>
        <p:spPr/>
        <p:txBody>
          <a:bodyPr/>
          <a:lstStyle/>
          <a:p>
            <a:fld id="{00CFE397-57AA-4F39-BCCF-A7ADE09D573F}" type="slidenum">
              <a:rPr lang="en-US" smtClean="0"/>
              <a:t>‹#›</a:t>
            </a:fld>
            <a:endParaRPr lang="en-US"/>
          </a:p>
        </p:txBody>
      </p:sp>
    </p:spTree>
    <p:extLst>
      <p:ext uri="{BB962C8B-B14F-4D97-AF65-F5344CB8AC3E}">
        <p14:creationId xmlns:p14="http://schemas.microsoft.com/office/powerpoint/2010/main" val="1308252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0C1D-D726-444D-A470-2CB90F1761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73D38C-8376-42C9-8E92-57A1C7390C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955927-7D12-439E-8984-2B9058B6688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33B467-F3DF-480F-AF5A-C2D720EEA212}"/>
              </a:ext>
            </a:extLst>
          </p:cNvPr>
          <p:cNvSpPr>
            <a:spLocks noGrp="1"/>
          </p:cNvSpPr>
          <p:nvPr>
            <p:ph type="dt" sz="half" idx="10"/>
          </p:nvPr>
        </p:nvSpPr>
        <p:spPr/>
        <p:txBody>
          <a:bodyPr/>
          <a:lstStyle/>
          <a:p>
            <a:fld id="{3C6BD5EE-32B2-4EEA-A593-34FFF284297C}" type="datetimeFigureOut">
              <a:rPr lang="en-US" smtClean="0"/>
              <a:t>4/17/2019</a:t>
            </a:fld>
            <a:endParaRPr lang="en-US"/>
          </a:p>
        </p:txBody>
      </p:sp>
      <p:sp>
        <p:nvSpPr>
          <p:cNvPr id="6" name="Footer Placeholder 5">
            <a:extLst>
              <a:ext uri="{FF2B5EF4-FFF2-40B4-BE49-F238E27FC236}">
                <a16:creationId xmlns:a16="http://schemas.microsoft.com/office/drawing/2014/main" id="{FF947CFE-7016-4C80-BA00-9DC8236774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5D4A60-DC3A-4F36-9A8F-14387A3C1B2C}"/>
              </a:ext>
            </a:extLst>
          </p:cNvPr>
          <p:cNvSpPr>
            <a:spLocks noGrp="1"/>
          </p:cNvSpPr>
          <p:nvPr>
            <p:ph type="sldNum" sz="quarter" idx="12"/>
          </p:nvPr>
        </p:nvSpPr>
        <p:spPr/>
        <p:txBody>
          <a:bodyPr/>
          <a:lstStyle/>
          <a:p>
            <a:fld id="{00CFE397-57AA-4F39-BCCF-A7ADE09D573F}" type="slidenum">
              <a:rPr lang="en-US" smtClean="0"/>
              <a:t>‹#›</a:t>
            </a:fld>
            <a:endParaRPr lang="en-US"/>
          </a:p>
        </p:txBody>
      </p:sp>
    </p:spTree>
    <p:extLst>
      <p:ext uri="{BB962C8B-B14F-4D97-AF65-F5344CB8AC3E}">
        <p14:creationId xmlns:p14="http://schemas.microsoft.com/office/powerpoint/2010/main" val="196381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8A773-752F-4B41-89F7-D846B05491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75DDDA-2FE9-438B-8FA5-C7949DF3A1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59752B-F6E8-4645-9DD7-92247F0F86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CC5012-AA24-4A2B-80CF-6333E12178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A8910C3-20AF-46D6-8F8A-97F512EB76F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590052-B486-4813-9FD7-4DCEF94AD3B9}"/>
              </a:ext>
            </a:extLst>
          </p:cNvPr>
          <p:cNvSpPr>
            <a:spLocks noGrp="1"/>
          </p:cNvSpPr>
          <p:nvPr>
            <p:ph type="dt" sz="half" idx="10"/>
          </p:nvPr>
        </p:nvSpPr>
        <p:spPr/>
        <p:txBody>
          <a:bodyPr/>
          <a:lstStyle/>
          <a:p>
            <a:fld id="{3C6BD5EE-32B2-4EEA-A593-34FFF284297C}" type="datetimeFigureOut">
              <a:rPr lang="en-US" smtClean="0"/>
              <a:t>4/17/2019</a:t>
            </a:fld>
            <a:endParaRPr lang="en-US"/>
          </a:p>
        </p:txBody>
      </p:sp>
      <p:sp>
        <p:nvSpPr>
          <p:cNvPr id="8" name="Footer Placeholder 7">
            <a:extLst>
              <a:ext uri="{FF2B5EF4-FFF2-40B4-BE49-F238E27FC236}">
                <a16:creationId xmlns:a16="http://schemas.microsoft.com/office/drawing/2014/main" id="{8F8D0CEF-1F75-4D5E-BFAA-1CBCE4CCDF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BE31EF-6DDF-4BF0-8549-9E13D8082CBB}"/>
              </a:ext>
            </a:extLst>
          </p:cNvPr>
          <p:cNvSpPr>
            <a:spLocks noGrp="1"/>
          </p:cNvSpPr>
          <p:nvPr>
            <p:ph type="sldNum" sz="quarter" idx="12"/>
          </p:nvPr>
        </p:nvSpPr>
        <p:spPr/>
        <p:txBody>
          <a:bodyPr/>
          <a:lstStyle/>
          <a:p>
            <a:fld id="{00CFE397-57AA-4F39-BCCF-A7ADE09D573F}" type="slidenum">
              <a:rPr lang="en-US" smtClean="0"/>
              <a:t>‹#›</a:t>
            </a:fld>
            <a:endParaRPr lang="en-US"/>
          </a:p>
        </p:txBody>
      </p:sp>
    </p:spTree>
    <p:extLst>
      <p:ext uri="{BB962C8B-B14F-4D97-AF65-F5344CB8AC3E}">
        <p14:creationId xmlns:p14="http://schemas.microsoft.com/office/powerpoint/2010/main" val="3521394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09287-F109-4137-883F-865F4526C9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93BE36-B1F8-4769-B9B0-C2D53B7F7ADB}"/>
              </a:ext>
            </a:extLst>
          </p:cNvPr>
          <p:cNvSpPr>
            <a:spLocks noGrp="1"/>
          </p:cNvSpPr>
          <p:nvPr>
            <p:ph type="dt" sz="half" idx="10"/>
          </p:nvPr>
        </p:nvSpPr>
        <p:spPr/>
        <p:txBody>
          <a:bodyPr/>
          <a:lstStyle/>
          <a:p>
            <a:fld id="{3C6BD5EE-32B2-4EEA-A593-34FFF284297C}" type="datetimeFigureOut">
              <a:rPr lang="en-US" smtClean="0"/>
              <a:t>4/17/2019</a:t>
            </a:fld>
            <a:endParaRPr lang="en-US"/>
          </a:p>
        </p:txBody>
      </p:sp>
      <p:sp>
        <p:nvSpPr>
          <p:cNvPr id="4" name="Footer Placeholder 3">
            <a:extLst>
              <a:ext uri="{FF2B5EF4-FFF2-40B4-BE49-F238E27FC236}">
                <a16:creationId xmlns:a16="http://schemas.microsoft.com/office/drawing/2014/main" id="{A4CA4F61-1208-4BE4-B9E7-C3FEEA0D62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E4B3DF-58F2-434E-8B30-E61E04C093F4}"/>
              </a:ext>
            </a:extLst>
          </p:cNvPr>
          <p:cNvSpPr>
            <a:spLocks noGrp="1"/>
          </p:cNvSpPr>
          <p:nvPr>
            <p:ph type="sldNum" sz="quarter" idx="12"/>
          </p:nvPr>
        </p:nvSpPr>
        <p:spPr/>
        <p:txBody>
          <a:bodyPr/>
          <a:lstStyle/>
          <a:p>
            <a:fld id="{00CFE397-57AA-4F39-BCCF-A7ADE09D573F}" type="slidenum">
              <a:rPr lang="en-US" smtClean="0"/>
              <a:t>‹#›</a:t>
            </a:fld>
            <a:endParaRPr lang="en-US"/>
          </a:p>
        </p:txBody>
      </p:sp>
    </p:spTree>
    <p:extLst>
      <p:ext uri="{BB962C8B-B14F-4D97-AF65-F5344CB8AC3E}">
        <p14:creationId xmlns:p14="http://schemas.microsoft.com/office/powerpoint/2010/main" val="1757341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565386-7CDE-404D-B3FC-9EF43CF98BE4}"/>
              </a:ext>
            </a:extLst>
          </p:cNvPr>
          <p:cNvSpPr>
            <a:spLocks noGrp="1"/>
          </p:cNvSpPr>
          <p:nvPr>
            <p:ph type="dt" sz="half" idx="10"/>
          </p:nvPr>
        </p:nvSpPr>
        <p:spPr/>
        <p:txBody>
          <a:bodyPr/>
          <a:lstStyle/>
          <a:p>
            <a:fld id="{3C6BD5EE-32B2-4EEA-A593-34FFF284297C}" type="datetimeFigureOut">
              <a:rPr lang="en-US" smtClean="0"/>
              <a:t>4/17/2019</a:t>
            </a:fld>
            <a:endParaRPr lang="en-US"/>
          </a:p>
        </p:txBody>
      </p:sp>
      <p:sp>
        <p:nvSpPr>
          <p:cNvPr id="3" name="Footer Placeholder 2">
            <a:extLst>
              <a:ext uri="{FF2B5EF4-FFF2-40B4-BE49-F238E27FC236}">
                <a16:creationId xmlns:a16="http://schemas.microsoft.com/office/drawing/2014/main" id="{5F184FD1-59D1-4BA0-A8C5-4084B1C7E0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16E566-6C92-4FEE-9EBA-3F112DB8BB63}"/>
              </a:ext>
            </a:extLst>
          </p:cNvPr>
          <p:cNvSpPr>
            <a:spLocks noGrp="1"/>
          </p:cNvSpPr>
          <p:nvPr>
            <p:ph type="sldNum" sz="quarter" idx="12"/>
          </p:nvPr>
        </p:nvSpPr>
        <p:spPr/>
        <p:txBody>
          <a:bodyPr/>
          <a:lstStyle/>
          <a:p>
            <a:fld id="{00CFE397-57AA-4F39-BCCF-A7ADE09D573F}" type="slidenum">
              <a:rPr lang="en-US" smtClean="0"/>
              <a:t>‹#›</a:t>
            </a:fld>
            <a:endParaRPr lang="en-US"/>
          </a:p>
        </p:txBody>
      </p:sp>
    </p:spTree>
    <p:extLst>
      <p:ext uri="{BB962C8B-B14F-4D97-AF65-F5344CB8AC3E}">
        <p14:creationId xmlns:p14="http://schemas.microsoft.com/office/powerpoint/2010/main" val="755710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632E6-DBBF-416D-A116-0DF7EAAA01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68DFDA-E6A4-4505-BAA8-F2E05E7B3E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4B3009-DA83-49B5-9563-84B4BE8335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30AAB4-D318-4739-B3F8-6C29F4874BB0}"/>
              </a:ext>
            </a:extLst>
          </p:cNvPr>
          <p:cNvSpPr>
            <a:spLocks noGrp="1"/>
          </p:cNvSpPr>
          <p:nvPr>
            <p:ph type="dt" sz="half" idx="10"/>
          </p:nvPr>
        </p:nvSpPr>
        <p:spPr/>
        <p:txBody>
          <a:bodyPr/>
          <a:lstStyle/>
          <a:p>
            <a:fld id="{3C6BD5EE-32B2-4EEA-A593-34FFF284297C}" type="datetimeFigureOut">
              <a:rPr lang="en-US" smtClean="0"/>
              <a:t>4/17/2019</a:t>
            </a:fld>
            <a:endParaRPr lang="en-US"/>
          </a:p>
        </p:txBody>
      </p:sp>
      <p:sp>
        <p:nvSpPr>
          <p:cNvPr id="6" name="Footer Placeholder 5">
            <a:extLst>
              <a:ext uri="{FF2B5EF4-FFF2-40B4-BE49-F238E27FC236}">
                <a16:creationId xmlns:a16="http://schemas.microsoft.com/office/drawing/2014/main" id="{AEFD887E-5237-4610-9413-7DB2673622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1C03C9-432B-42B0-A8B9-3D8A564FC5EA}"/>
              </a:ext>
            </a:extLst>
          </p:cNvPr>
          <p:cNvSpPr>
            <a:spLocks noGrp="1"/>
          </p:cNvSpPr>
          <p:nvPr>
            <p:ph type="sldNum" sz="quarter" idx="12"/>
          </p:nvPr>
        </p:nvSpPr>
        <p:spPr/>
        <p:txBody>
          <a:bodyPr/>
          <a:lstStyle/>
          <a:p>
            <a:fld id="{00CFE397-57AA-4F39-BCCF-A7ADE09D573F}" type="slidenum">
              <a:rPr lang="en-US" smtClean="0"/>
              <a:t>‹#›</a:t>
            </a:fld>
            <a:endParaRPr lang="en-US"/>
          </a:p>
        </p:txBody>
      </p:sp>
    </p:spTree>
    <p:extLst>
      <p:ext uri="{BB962C8B-B14F-4D97-AF65-F5344CB8AC3E}">
        <p14:creationId xmlns:p14="http://schemas.microsoft.com/office/powerpoint/2010/main" val="615584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A82B-1AFD-4A4D-92EE-6B5BED14F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879CA7-316A-44C7-9355-4BF4D2FB78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AAE698-B532-42FF-A5E7-6BBD70EBFD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C9620D-BBBD-4C9C-A2FA-E5AA6648A1A7}"/>
              </a:ext>
            </a:extLst>
          </p:cNvPr>
          <p:cNvSpPr>
            <a:spLocks noGrp="1"/>
          </p:cNvSpPr>
          <p:nvPr>
            <p:ph type="dt" sz="half" idx="10"/>
          </p:nvPr>
        </p:nvSpPr>
        <p:spPr/>
        <p:txBody>
          <a:bodyPr/>
          <a:lstStyle/>
          <a:p>
            <a:fld id="{3C6BD5EE-32B2-4EEA-A593-34FFF284297C}" type="datetimeFigureOut">
              <a:rPr lang="en-US" smtClean="0"/>
              <a:t>4/17/2019</a:t>
            </a:fld>
            <a:endParaRPr lang="en-US"/>
          </a:p>
        </p:txBody>
      </p:sp>
      <p:sp>
        <p:nvSpPr>
          <p:cNvPr id="6" name="Footer Placeholder 5">
            <a:extLst>
              <a:ext uri="{FF2B5EF4-FFF2-40B4-BE49-F238E27FC236}">
                <a16:creationId xmlns:a16="http://schemas.microsoft.com/office/drawing/2014/main" id="{F3E6E68F-336D-4CFE-B48E-443B910325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3EC3BF-5CEF-4F2B-B42C-530F2D656F2D}"/>
              </a:ext>
            </a:extLst>
          </p:cNvPr>
          <p:cNvSpPr>
            <a:spLocks noGrp="1"/>
          </p:cNvSpPr>
          <p:nvPr>
            <p:ph type="sldNum" sz="quarter" idx="12"/>
          </p:nvPr>
        </p:nvSpPr>
        <p:spPr/>
        <p:txBody>
          <a:bodyPr/>
          <a:lstStyle/>
          <a:p>
            <a:fld id="{00CFE397-57AA-4F39-BCCF-A7ADE09D573F}" type="slidenum">
              <a:rPr lang="en-US" smtClean="0"/>
              <a:t>‹#›</a:t>
            </a:fld>
            <a:endParaRPr lang="en-US"/>
          </a:p>
        </p:txBody>
      </p:sp>
    </p:spTree>
    <p:extLst>
      <p:ext uri="{BB962C8B-B14F-4D97-AF65-F5344CB8AC3E}">
        <p14:creationId xmlns:p14="http://schemas.microsoft.com/office/powerpoint/2010/main" val="3244484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FB8347-078F-4101-B810-974688E25F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050A3B-075D-4CE9-8831-D369CE33D2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C6D06C-6D68-4BE1-85D4-844B8F4DCF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6BD5EE-32B2-4EEA-A593-34FFF284297C}" type="datetimeFigureOut">
              <a:rPr lang="en-US" smtClean="0"/>
              <a:t>4/17/2019</a:t>
            </a:fld>
            <a:endParaRPr lang="en-US"/>
          </a:p>
        </p:txBody>
      </p:sp>
      <p:sp>
        <p:nvSpPr>
          <p:cNvPr id="5" name="Footer Placeholder 4">
            <a:extLst>
              <a:ext uri="{FF2B5EF4-FFF2-40B4-BE49-F238E27FC236}">
                <a16:creationId xmlns:a16="http://schemas.microsoft.com/office/drawing/2014/main" id="{71A6CA52-A1D9-492C-8D00-0AB9FEDF90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3F5996-BF85-4047-A665-54880F35D5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CFE397-57AA-4F39-BCCF-A7ADE09D573F}" type="slidenum">
              <a:rPr lang="en-US" smtClean="0"/>
              <a:t>‹#›</a:t>
            </a:fld>
            <a:endParaRPr lang="en-US"/>
          </a:p>
        </p:txBody>
      </p:sp>
    </p:spTree>
    <p:extLst>
      <p:ext uri="{BB962C8B-B14F-4D97-AF65-F5344CB8AC3E}">
        <p14:creationId xmlns:p14="http://schemas.microsoft.com/office/powerpoint/2010/main" val="37817799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2.xml"/><Relationship Id="rId7" Type="http://schemas.openxmlformats.org/officeDocument/2006/relationships/image" Target="../media/image4.emf"/><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oleObject" Target="../embeddings/oleObject1.bin"/><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4.xml"/><Relationship Id="rId7" Type="http://schemas.openxmlformats.org/officeDocument/2006/relationships/image" Target="../media/image4.emf"/><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oleObject" Target="../embeddings/oleObject3.bin"/><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6.xml"/><Relationship Id="rId7" Type="http://schemas.openxmlformats.org/officeDocument/2006/relationships/image" Target="../media/image4.emf"/><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oleObject" Target="../embeddings/oleObject4.bin"/><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tags" Target="../tags/tag18.xml"/><Relationship Id="rId7" Type="http://schemas.openxmlformats.org/officeDocument/2006/relationships/image" Target="../media/image4.emf"/><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oleObject" Target="../embeddings/oleObject5.bin"/><Relationship Id="rId5" Type="http://schemas.openxmlformats.org/officeDocument/2006/relationships/notesSlide" Target="../notesSlides/notesSlide9.xml"/><Relationship Id="rId10" Type="http://schemas.openxmlformats.org/officeDocument/2006/relationships/image" Target="../media/image21.jpeg"/><Relationship Id="rId4" Type="http://schemas.openxmlformats.org/officeDocument/2006/relationships/slideLayout" Target="../slideLayouts/slideLayout2.xml"/><Relationship Id="rId9" Type="http://schemas.openxmlformats.org/officeDocument/2006/relationships/image" Target="../media/image20.jpe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20.xml"/><Relationship Id="rId7" Type="http://schemas.openxmlformats.org/officeDocument/2006/relationships/image" Target="../media/image4.emf"/><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oleObject" Target="../embeddings/oleObject6.bin"/><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tags" Target="../tags/tag22.xml"/><Relationship Id="rId7" Type="http://schemas.openxmlformats.org/officeDocument/2006/relationships/image" Target="../media/image4.emf"/><Relationship Id="rId2" Type="http://schemas.openxmlformats.org/officeDocument/2006/relationships/tags" Target="../tags/tag21.xml"/><Relationship Id="rId1" Type="http://schemas.openxmlformats.org/officeDocument/2006/relationships/vmlDrawing" Target="../drawings/vmlDrawing11.vml"/><Relationship Id="rId6" Type="http://schemas.openxmlformats.org/officeDocument/2006/relationships/oleObject" Target="../embeddings/oleObject7.bin"/><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24.xml"/><Relationship Id="rId7" Type="http://schemas.openxmlformats.org/officeDocument/2006/relationships/image" Target="../media/image4.emf"/><Relationship Id="rId2" Type="http://schemas.openxmlformats.org/officeDocument/2006/relationships/tags" Target="../tags/tag23.xml"/><Relationship Id="rId1" Type="http://schemas.openxmlformats.org/officeDocument/2006/relationships/vmlDrawing" Target="../drawings/vmlDrawing12.vml"/><Relationship Id="rId6" Type="http://schemas.openxmlformats.org/officeDocument/2006/relationships/oleObject" Target="../embeddings/oleObject8.bin"/><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26.xml"/><Relationship Id="rId7" Type="http://schemas.openxmlformats.org/officeDocument/2006/relationships/image" Target="../media/image4.emf"/><Relationship Id="rId2" Type="http://schemas.openxmlformats.org/officeDocument/2006/relationships/tags" Target="../tags/tag25.xml"/><Relationship Id="rId1" Type="http://schemas.openxmlformats.org/officeDocument/2006/relationships/vmlDrawing" Target="../drawings/vmlDrawing13.vml"/><Relationship Id="rId6" Type="http://schemas.openxmlformats.org/officeDocument/2006/relationships/oleObject" Target="../embeddings/oleObject9.bin"/><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28.xml"/><Relationship Id="rId7" Type="http://schemas.openxmlformats.org/officeDocument/2006/relationships/image" Target="../media/image4.emf"/><Relationship Id="rId2" Type="http://schemas.openxmlformats.org/officeDocument/2006/relationships/tags" Target="../tags/tag27.xml"/><Relationship Id="rId1" Type="http://schemas.openxmlformats.org/officeDocument/2006/relationships/vmlDrawing" Target="../drawings/vmlDrawing14.vml"/><Relationship Id="rId6" Type="http://schemas.openxmlformats.org/officeDocument/2006/relationships/oleObject" Target="../embeddings/oleObject10.bin"/><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30.xml"/><Relationship Id="rId7" Type="http://schemas.openxmlformats.org/officeDocument/2006/relationships/image" Target="../media/image4.emf"/><Relationship Id="rId2" Type="http://schemas.openxmlformats.org/officeDocument/2006/relationships/tags" Target="../tags/tag29.xml"/><Relationship Id="rId1" Type="http://schemas.openxmlformats.org/officeDocument/2006/relationships/vmlDrawing" Target="../drawings/vmlDrawing15.vml"/><Relationship Id="rId6" Type="http://schemas.openxmlformats.org/officeDocument/2006/relationships/oleObject" Target="../embeddings/oleObject11.bin"/><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4.emf"/><Relationship Id="rId2" Type="http://schemas.openxmlformats.org/officeDocument/2006/relationships/tags" Target="../tags/tag31.xml"/><Relationship Id="rId1" Type="http://schemas.openxmlformats.org/officeDocument/2006/relationships/vmlDrawing" Target="../drawings/vmlDrawing16.vml"/><Relationship Id="rId6" Type="http://schemas.openxmlformats.org/officeDocument/2006/relationships/oleObject" Target="../embeddings/oleObject12.bin"/><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34.xml"/><Relationship Id="rId7" Type="http://schemas.openxmlformats.org/officeDocument/2006/relationships/image" Target="../media/image4.emf"/><Relationship Id="rId2" Type="http://schemas.openxmlformats.org/officeDocument/2006/relationships/tags" Target="../tags/tag33.xml"/><Relationship Id="rId1" Type="http://schemas.openxmlformats.org/officeDocument/2006/relationships/vmlDrawing" Target="../drawings/vmlDrawing17.vml"/><Relationship Id="rId6" Type="http://schemas.openxmlformats.org/officeDocument/2006/relationships/oleObject" Target="../embeddings/oleObject1.bin"/><Relationship Id="rId11" Type="http://schemas.openxmlformats.org/officeDocument/2006/relationships/image" Target="../media/image31.png"/><Relationship Id="rId5" Type="http://schemas.openxmlformats.org/officeDocument/2006/relationships/notesSlide" Target="../notesSlides/notesSlide17.xml"/><Relationship Id="rId10" Type="http://schemas.openxmlformats.org/officeDocument/2006/relationships/image" Target="../media/image30.png"/><Relationship Id="rId4" Type="http://schemas.openxmlformats.org/officeDocument/2006/relationships/slideLayout" Target="../slideLayouts/slideLayout2.xml"/><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36.xml"/><Relationship Id="rId7" Type="http://schemas.openxmlformats.org/officeDocument/2006/relationships/image" Target="../media/image4.emf"/><Relationship Id="rId2" Type="http://schemas.openxmlformats.org/officeDocument/2006/relationships/tags" Target="../tags/tag35.xml"/><Relationship Id="rId1" Type="http://schemas.openxmlformats.org/officeDocument/2006/relationships/vmlDrawing" Target="../drawings/vmlDrawing18.vml"/><Relationship Id="rId6" Type="http://schemas.openxmlformats.org/officeDocument/2006/relationships/oleObject" Target="../embeddings/oleObject1.bin"/><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image" Target="../media/image4.emf"/><Relationship Id="rId2" Type="http://schemas.openxmlformats.org/officeDocument/2006/relationships/tags" Target="../tags/tag37.xml"/><Relationship Id="rId1" Type="http://schemas.openxmlformats.org/officeDocument/2006/relationships/vmlDrawing" Target="../drawings/vmlDrawing19.vml"/><Relationship Id="rId6" Type="http://schemas.openxmlformats.org/officeDocument/2006/relationships/oleObject" Target="../embeddings/oleObject1.bin"/><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40.xml"/><Relationship Id="rId7" Type="http://schemas.openxmlformats.org/officeDocument/2006/relationships/image" Target="../media/image4.emf"/><Relationship Id="rId2" Type="http://schemas.openxmlformats.org/officeDocument/2006/relationships/tags" Target="../tags/tag39.xml"/><Relationship Id="rId1" Type="http://schemas.openxmlformats.org/officeDocument/2006/relationships/vmlDrawing" Target="../drawings/vmlDrawing20.vml"/><Relationship Id="rId6" Type="http://schemas.openxmlformats.org/officeDocument/2006/relationships/oleObject" Target="../embeddings/oleObject1.bin"/><Relationship Id="rId11" Type="http://schemas.openxmlformats.org/officeDocument/2006/relationships/image" Target="../media/image36.png"/><Relationship Id="rId5" Type="http://schemas.openxmlformats.org/officeDocument/2006/relationships/notesSlide" Target="../notesSlides/notesSlide20.xml"/><Relationship Id="rId10" Type="http://schemas.openxmlformats.org/officeDocument/2006/relationships/image" Target="../media/image35.png"/><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42.xml"/><Relationship Id="rId7" Type="http://schemas.openxmlformats.org/officeDocument/2006/relationships/image" Target="../media/image4.emf"/><Relationship Id="rId2" Type="http://schemas.openxmlformats.org/officeDocument/2006/relationships/tags" Target="../tags/tag41.xml"/><Relationship Id="rId1" Type="http://schemas.openxmlformats.org/officeDocument/2006/relationships/vmlDrawing" Target="../drawings/vmlDrawing21.vml"/><Relationship Id="rId6" Type="http://schemas.openxmlformats.org/officeDocument/2006/relationships/oleObject" Target="../embeddings/oleObject1.bin"/><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www.youtube.com/watch?v=_v2kzjkEO7A&amp;feature=youtu.be" TargetMode="External"/><Relationship Id="rId13" Type="http://schemas.openxmlformats.org/officeDocument/2006/relationships/image" Target="../media/image42.png"/><Relationship Id="rId3" Type="http://schemas.openxmlformats.org/officeDocument/2006/relationships/tags" Target="../tags/tag44.xml"/><Relationship Id="rId7" Type="http://schemas.openxmlformats.org/officeDocument/2006/relationships/image" Target="../media/image4.emf"/><Relationship Id="rId12" Type="http://schemas.openxmlformats.org/officeDocument/2006/relationships/image" Target="../media/image41.png"/><Relationship Id="rId17" Type="http://schemas.openxmlformats.org/officeDocument/2006/relationships/comments" Target="../comments/comment3.xml"/><Relationship Id="rId2" Type="http://schemas.openxmlformats.org/officeDocument/2006/relationships/tags" Target="../tags/tag43.xml"/><Relationship Id="rId16" Type="http://schemas.openxmlformats.org/officeDocument/2006/relationships/image" Target="../media/image45.png"/><Relationship Id="rId1" Type="http://schemas.openxmlformats.org/officeDocument/2006/relationships/vmlDrawing" Target="../drawings/vmlDrawing22.vml"/><Relationship Id="rId6" Type="http://schemas.openxmlformats.org/officeDocument/2006/relationships/oleObject" Target="../embeddings/oleObject13.bin"/><Relationship Id="rId11" Type="http://schemas.openxmlformats.org/officeDocument/2006/relationships/image" Target="../media/image40.png"/><Relationship Id="rId5" Type="http://schemas.openxmlformats.org/officeDocument/2006/relationships/notesSlide" Target="../notesSlides/notesSlide22.xml"/><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slideLayout" Target="../slideLayouts/slideLayout2.xml"/><Relationship Id="rId9" Type="http://schemas.openxmlformats.org/officeDocument/2006/relationships/image" Target="../media/image38.png"/><Relationship Id="rId14" Type="http://schemas.openxmlformats.org/officeDocument/2006/relationships/image" Target="../media/image43.png"/></Relationships>
</file>

<file path=ppt/slides/_rels/slide29.xml.rels><?xml version="1.0" encoding="UTF-8" standalone="yes"?>
<Relationships xmlns="http://schemas.openxmlformats.org/package/2006/relationships"><Relationship Id="rId8" Type="http://schemas.openxmlformats.org/officeDocument/2006/relationships/hyperlink" Target="http://www.Turo.com" TargetMode="External"/><Relationship Id="rId3" Type="http://schemas.openxmlformats.org/officeDocument/2006/relationships/tags" Target="../tags/tag46.xml"/><Relationship Id="rId7" Type="http://schemas.openxmlformats.org/officeDocument/2006/relationships/image" Target="../media/image4.emf"/><Relationship Id="rId2" Type="http://schemas.openxmlformats.org/officeDocument/2006/relationships/tags" Target="../tags/tag45.xml"/><Relationship Id="rId1" Type="http://schemas.openxmlformats.org/officeDocument/2006/relationships/vmlDrawing" Target="../drawings/vmlDrawing23.vml"/><Relationship Id="rId6" Type="http://schemas.openxmlformats.org/officeDocument/2006/relationships/oleObject" Target="../embeddings/oleObject13.bin"/><Relationship Id="rId11" Type="http://schemas.openxmlformats.org/officeDocument/2006/relationships/comments" Target="../comments/comment4.xml"/><Relationship Id="rId5" Type="http://schemas.openxmlformats.org/officeDocument/2006/relationships/notesSlide" Target="../notesSlides/notesSlide23.xml"/><Relationship Id="rId10" Type="http://schemas.openxmlformats.org/officeDocument/2006/relationships/image" Target="../media/image47.png"/><Relationship Id="rId4" Type="http://schemas.openxmlformats.org/officeDocument/2006/relationships/slideLayout" Target="../slideLayouts/slideLayout2.xml"/><Relationship Id="rId9"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hyperlink" Target="https://www.ispot.tv/ad/dnxc/turo-this-is-turo" TargetMode="External"/><Relationship Id="rId3" Type="http://schemas.openxmlformats.org/officeDocument/2006/relationships/tags" Target="../tags/tag2.xml"/><Relationship Id="rId7" Type="http://schemas.openxmlformats.org/officeDocument/2006/relationships/image" Target="../media/image4.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5.jpeg"/></Relationships>
</file>

<file path=ppt/slides/_rels/slide30.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tags" Target="../tags/tag48.xml"/><Relationship Id="rId7" Type="http://schemas.openxmlformats.org/officeDocument/2006/relationships/image" Target="../media/image4.emf"/><Relationship Id="rId2" Type="http://schemas.openxmlformats.org/officeDocument/2006/relationships/tags" Target="../tags/tag47.xml"/><Relationship Id="rId1" Type="http://schemas.openxmlformats.org/officeDocument/2006/relationships/vmlDrawing" Target="../drawings/vmlDrawing24.vml"/><Relationship Id="rId6" Type="http://schemas.openxmlformats.org/officeDocument/2006/relationships/oleObject" Target="../embeddings/oleObject13.bin"/><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4.emf"/><Relationship Id="rId2" Type="http://schemas.openxmlformats.org/officeDocument/2006/relationships/tags" Target="../tags/tag49.xml"/><Relationship Id="rId1" Type="http://schemas.openxmlformats.org/officeDocument/2006/relationships/vmlDrawing" Target="../drawings/vmlDrawing25.vml"/><Relationship Id="rId6" Type="http://schemas.openxmlformats.org/officeDocument/2006/relationships/oleObject" Target="../embeddings/oleObject14.bin"/><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xml"/><Relationship Id="rId7" Type="http://schemas.openxmlformats.org/officeDocument/2006/relationships/image" Target="../media/image4.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6.xml"/><Relationship Id="rId7" Type="http://schemas.openxmlformats.org/officeDocument/2006/relationships/image" Target="../media/image4.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1.bin"/><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8.jpeg"/><Relationship Id="rId13" Type="http://schemas.microsoft.com/office/2007/relationships/diagramDrawing" Target="../diagrams/drawing1.xml"/><Relationship Id="rId3" Type="http://schemas.openxmlformats.org/officeDocument/2006/relationships/tags" Target="../tags/tag8.xml"/><Relationship Id="rId7" Type="http://schemas.openxmlformats.org/officeDocument/2006/relationships/image" Target="../media/image4.emf"/><Relationship Id="rId12" Type="http://schemas.openxmlformats.org/officeDocument/2006/relationships/diagramColors" Target="../diagrams/colors1.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oleObject" Target="../embeddings/oleObject2.bin"/><Relationship Id="rId11" Type="http://schemas.openxmlformats.org/officeDocument/2006/relationships/diagramQuickStyle" Target="../diagrams/quickStyle1.xml"/><Relationship Id="rId5" Type="http://schemas.openxmlformats.org/officeDocument/2006/relationships/notesSlide" Target="../notesSlides/notesSlide4.xml"/><Relationship Id="rId10" Type="http://schemas.openxmlformats.org/officeDocument/2006/relationships/diagramLayout" Target="../diagrams/layout1.xml"/><Relationship Id="rId4" Type="http://schemas.openxmlformats.org/officeDocument/2006/relationships/slideLayout" Target="../slideLayouts/slideLayout2.xml"/><Relationship Id="rId9"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0.xml"/><Relationship Id="rId7" Type="http://schemas.openxmlformats.org/officeDocument/2006/relationships/image" Target="../media/image4.e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oleObject" Target="../embeddings/oleObject1.bin"/><Relationship Id="rId11" Type="http://schemas.openxmlformats.org/officeDocument/2006/relationships/image" Target="../media/image12.png"/><Relationship Id="rId5" Type="http://schemas.openxmlformats.org/officeDocument/2006/relationships/notesSlide" Target="../notesSlides/notesSlide5.xml"/><Relationship Id="rId10" Type="http://schemas.openxmlformats.org/officeDocument/2006/relationships/image" Target="../media/image11.png"/><Relationship Id="rId4" Type="http://schemas.openxmlformats.org/officeDocument/2006/relationships/slideLayout" Target="../slideLayouts/slideLayout2.xm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A9B62-DC37-4559-9547-B68B6FA0FB02}"/>
              </a:ext>
            </a:extLst>
          </p:cNvPr>
          <p:cNvSpPr>
            <a:spLocks noGrp="1"/>
          </p:cNvSpPr>
          <p:nvPr>
            <p:ph type="ctrTitle"/>
          </p:nvPr>
        </p:nvSpPr>
        <p:spPr>
          <a:xfrm>
            <a:off x="158816" y="5089010"/>
            <a:ext cx="7834193" cy="1264588"/>
          </a:xfrm>
        </p:spPr>
        <p:txBody>
          <a:bodyPr anchor="ctr">
            <a:normAutofit/>
          </a:bodyPr>
          <a:lstStyle/>
          <a:p>
            <a:pPr algn="r"/>
            <a:r>
              <a:rPr lang="en-US" sz="4800" err="1">
                <a:latin typeface="Calisto MT"/>
              </a:rPr>
              <a:t>Turo</a:t>
            </a:r>
            <a:r>
              <a:rPr lang="en-US" sz="4800">
                <a:latin typeface="Calisto MT"/>
              </a:rPr>
              <a:t> 2.0 Marketing Strategy</a:t>
            </a:r>
          </a:p>
        </p:txBody>
      </p:sp>
      <p:sp>
        <p:nvSpPr>
          <p:cNvPr id="3" name="Subtitle 2">
            <a:extLst>
              <a:ext uri="{FF2B5EF4-FFF2-40B4-BE49-F238E27FC236}">
                <a16:creationId xmlns:a16="http://schemas.microsoft.com/office/drawing/2014/main" id="{1F1F1155-A39D-4DC8-BF8F-1DD115AEFC72}"/>
              </a:ext>
            </a:extLst>
          </p:cNvPr>
          <p:cNvSpPr>
            <a:spLocks noGrp="1"/>
          </p:cNvSpPr>
          <p:nvPr>
            <p:ph type="subTitle" idx="1"/>
          </p:nvPr>
        </p:nvSpPr>
        <p:spPr>
          <a:xfrm>
            <a:off x="8506357" y="4899109"/>
            <a:ext cx="1887319" cy="1644391"/>
          </a:xfrm>
        </p:spPr>
        <p:txBody>
          <a:bodyPr vert="horz" lIns="91440" tIns="45720" rIns="91440" bIns="45720" rtlCol="0" anchor="ctr">
            <a:noAutofit/>
          </a:bodyPr>
          <a:lstStyle/>
          <a:p>
            <a:pPr algn="l"/>
            <a:r>
              <a:rPr lang="en-US" sz="1800">
                <a:latin typeface="Calisto MT"/>
              </a:rPr>
              <a:t>By:</a:t>
            </a:r>
          </a:p>
          <a:p>
            <a:pPr algn="l"/>
            <a:r>
              <a:rPr lang="en-US" sz="1800">
                <a:latin typeface="Calisto MT"/>
              </a:rPr>
              <a:t>Adarsha Piya</a:t>
            </a:r>
          </a:p>
          <a:p>
            <a:pPr algn="l"/>
            <a:r>
              <a:rPr lang="en-US" sz="1800">
                <a:latin typeface="Calisto MT"/>
              </a:rPr>
              <a:t>Saran </a:t>
            </a:r>
            <a:r>
              <a:rPr lang="en-US" sz="1800" err="1">
                <a:latin typeface="Calisto MT"/>
              </a:rPr>
              <a:t>Padmakar</a:t>
            </a:r>
            <a:endParaRPr lang="en-US" sz="1800">
              <a:latin typeface="Calisto MT"/>
            </a:endParaRPr>
          </a:p>
          <a:p>
            <a:pPr algn="l"/>
            <a:r>
              <a:rPr lang="en-US" sz="1800">
                <a:latin typeface="Calisto MT"/>
              </a:rPr>
              <a:t>Nidhi </a:t>
            </a:r>
            <a:r>
              <a:rPr lang="en-US" sz="1800" err="1">
                <a:latin typeface="Calisto MT"/>
              </a:rPr>
              <a:t>Wanjare</a:t>
            </a:r>
            <a:endParaRPr lang="en-US" sz="1800">
              <a:latin typeface="Calisto MT"/>
            </a:endParaRPr>
          </a:p>
        </p:txBody>
      </p:sp>
      <p:pic>
        <p:nvPicPr>
          <p:cNvPr id="4098" name="Picture 2" descr="Image result for turo">
            <a:extLst>
              <a:ext uri="{FF2B5EF4-FFF2-40B4-BE49-F238E27FC236}">
                <a16:creationId xmlns:a16="http://schemas.microsoft.com/office/drawing/2014/main" id="{AA5D0B68-066C-4A45-A599-B299A10615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766" b="16567"/>
          <a:stretch/>
        </p:blipFill>
        <p:spPr bwMode="auto">
          <a:xfrm>
            <a:off x="32303" y="60486"/>
            <a:ext cx="12192000" cy="4571990"/>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Connector 134">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AEC0A84A-0953-4B39-B70E-DA1FC422345D}"/>
              </a:ext>
            </a:extLst>
          </p:cNvPr>
          <p:cNvSpPr txBox="1">
            <a:spLocks/>
          </p:cNvSpPr>
          <p:nvPr/>
        </p:nvSpPr>
        <p:spPr>
          <a:xfrm>
            <a:off x="10393676" y="5264106"/>
            <a:ext cx="1718042" cy="126458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latin typeface="Calisto MT"/>
              </a:rPr>
              <a:t>Tanvi </a:t>
            </a:r>
            <a:r>
              <a:rPr lang="en-US" sz="1800" err="1">
                <a:latin typeface="Calisto MT"/>
              </a:rPr>
              <a:t>Raddi</a:t>
            </a:r>
          </a:p>
          <a:p>
            <a:pPr algn="l"/>
            <a:r>
              <a:rPr lang="en-US" sz="1800">
                <a:latin typeface="Calisto MT"/>
              </a:rPr>
              <a:t>Nikita DaSilva</a:t>
            </a:r>
          </a:p>
          <a:p>
            <a:pPr algn="l"/>
            <a:r>
              <a:rPr lang="en-US" sz="1800">
                <a:latin typeface="Calisto MT"/>
              </a:rPr>
              <a:t>Diana Almeida</a:t>
            </a:r>
            <a:endParaRPr lang="en-US" sz="1800">
              <a:latin typeface="Calisto MT"/>
              <a:cs typeface="Calibri"/>
            </a:endParaRPr>
          </a:p>
        </p:txBody>
      </p:sp>
    </p:spTree>
    <p:extLst>
      <p:ext uri="{BB962C8B-B14F-4D97-AF65-F5344CB8AC3E}">
        <p14:creationId xmlns:p14="http://schemas.microsoft.com/office/powerpoint/2010/main" val="397905772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73"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8498194" cy="48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Lustria"/>
              <a:buNone/>
            </a:pPr>
            <a:r>
              <a:rPr lang="en-US" sz="3600" b="1" i="0" u="none" strike="noStrike" cap="none">
                <a:solidFill>
                  <a:schemeClr val="dk1"/>
                </a:solidFill>
                <a:latin typeface="Calisto MT"/>
                <a:ea typeface="Lustria"/>
                <a:cs typeface="Lustria"/>
                <a:sym typeface="Lustria"/>
              </a:rPr>
              <a:t>Segmentation</a:t>
            </a:r>
            <a:endParaRPr lang="en-US" b="1">
              <a:solidFill>
                <a:schemeClr val="dk1"/>
              </a:solidFill>
              <a:latin typeface="Calisto MT" panose="02040603050505030304" pitchFamily="18" charset="0"/>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0" name="Google Shape;121;p17">
            <a:extLst>
              <a:ext uri="{FF2B5EF4-FFF2-40B4-BE49-F238E27FC236}">
                <a16:creationId xmlns:a16="http://schemas.microsoft.com/office/drawing/2014/main" id="{2B791F98-E4D9-4F68-94AA-E096B3459049}"/>
              </a:ext>
            </a:extLst>
          </p:cNvPr>
          <p:cNvSpPr txBox="1">
            <a:spLocks/>
          </p:cNvSpPr>
          <p:nvPr/>
        </p:nvSpPr>
        <p:spPr>
          <a:xfrm>
            <a:off x="376631" y="1010945"/>
            <a:ext cx="11253251" cy="538624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a:latin typeface="Calisto MT"/>
              <a:cs typeface="Calibri" panose="020F0502020204030204"/>
            </a:endParaRPr>
          </a:p>
          <a:p>
            <a:pPr marL="0" indent="0">
              <a:buNone/>
            </a:pPr>
            <a:endParaRPr lang="en-US" sz="1600">
              <a:latin typeface="Calisto MT"/>
            </a:endParaRPr>
          </a:p>
        </p:txBody>
      </p:sp>
      <p:pic>
        <p:nvPicPr>
          <p:cNvPr id="6" name="Picture 6" descr="A screenshot of a cell phone&#10;&#10;Description generated with very high confidence">
            <a:extLst>
              <a:ext uri="{FF2B5EF4-FFF2-40B4-BE49-F238E27FC236}">
                <a16:creationId xmlns:a16="http://schemas.microsoft.com/office/drawing/2014/main" id="{040EF08F-0F73-4260-95A7-3C22C8CEB592}"/>
              </a:ext>
            </a:extLst>
          </p:cNvPr>
          <p:cNvPicPr>
            <a:picLocks noChangeAspect="1"/>
          </p:cNvPicPr>
          <p:nvPr/>
        </p:nvPicPr>
        <p:blipFill>
          <a:blip r:embed="rId8"/>
          <a:stretch>
            <a:fillRect/>
          </a:stretch>
        </p:blipFill>
        <p:spPr>
          <a:xfrm>
            <a:off x="2598820" y="767334"/>
            <a:ext cx="6914147" cy="5604067"/>
          </a:xfrm>
          <a:prstGeom prst="rect">
            <a:avLst/>
          </a:prstGeom>
        </p:spPr>
      </p:pic>
      <p:sp>
        <p:nvSpPr>
          <p:cNvPr id="9" name="TextBox 8">
            <a:extLst>
              <a:ext uri="{FF2B5EF4-FFF2-40B4-BE49-F238E27FC236}">
                <a16:creationId xmlns:a16="http://schemas.microsoft.com/office/drawing/2014/main" id="{02EE5C51-E5C4-4CD0-A1CA-CCB4BA302DA8}"/>
              </a:ext>
            </a:extLst>
          </p:cNvPr>
          <p:cNvSpPr txBox="1"/>
          <p:nvPr/>
        </p:nvSpPr>
        <p:spPr>
          <a:xfrm>
            <a:off x="505847" y="6269116"/>
            <a:ext cx="3357028" cy="246221"/>
          </a:xfrm>
          <a:prstGeom prst="rect">
            <a:avLst/>
          </a:prstGeom>
          <a:noFill/>
        </p:spPr>
        <p:txBody>
          <a:bodyPr wrap="square" rtlCol="0">
            <a:spAutoFit/>
          </a:bodyPr>
          <a:lstStyle/>
          <a:p>
            <a:r>
              <a:rPr lang="en-US" sz="1000"/>
              <a:t>Data Source: Statista.com</a:t>
            </a:r>
          </a:p>
        </p:txBody>
      </p:sp>
    </p:spTree>
    <p:extLst>
      <p:ext uri="{BB962C8B-B14F-4D97-AF65-F5344CB8AC3E}">
        <p14:creationId xmlns:p14="http://schemas.microsoft.com/office/powerpoint/2010/main" val="1688700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1"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8498194" cy="48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Lustria"/>
              <a:buNone/>
            </a:pPr>
            <a:r>
              <a:rPr lang="en-US" sz="3600" b="1" i="0" u="none" strike="noStrike" cap="none">
                <a:solidFill>
                  <a:schemeClr val="dk1"/>
                </a:solidFill>
                <a:latin typeface="Calisto MT"/>
                <a:ea typeface="Lustria"/>
                <a:cs typeface="Lustria"/>
                <a:sym typeface="Lustria"/>
              </a:rPr>
              <a:t>Segmentation</a:t>
            </a:r>
            <a:endParaRPr lang="en-US" b="1">
              <a:solidFill>
                <a:schemeClr val="dk1"/>
              </a:solidFill>
              <a:latin typeface="Calisto MT" panose="02040603050505030304" pitchFamily="18" charset="0"/>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0" name="Google Shape;121;p17">
            <a:extLst>
              <a:ext uri="{FF2B5EF4-FFF2-40B4-BE49-F238E27FC236}">
                <a16:creationId xmlns:a16="http://schemas.microsoft.com/office/drawing/2014/main" id="{2B791F98-E4D9-4F68-94AA-E096B3459049}"/>
              </a:ext>
            </a:extLst>
          </p:cNvPr>
          <p:cNvSpPr txBox="1">
            <a:spLocks/>
          </p:cNvSpPr>
          <p:nvPr/>
        </p:nvSpPr>
        <p:spPr>
          <a:xfrm>
            <a:off x="376631" y="1010945"/>
            <a:ext cx="11253251" cy="538624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Calisto MT"/>
              <a:cs typeface="Calibri"/>
            </a:endParaRPr>
          </a:p>
          <a:p>
            <a:pPr marL="0" indent="0">
              <a:buNone/>
            </a:pPr>
            <a:endParaRPr lang="en-US">
              <a:latin typeface="Calisto MT"/>
              <a:cs typeface="Calibri"/>
            </a:endParaRPr>
          </a:p>
          <a:p>
            <a:pPr marL="0" indent="0">
              <a:buNone/>
            </a:pPr>
            <a:endParaRPr lang="en-US">
              <a:latin typeface="Calisto MT"/>
              <a:cs typeface="Calibri"/>
            </a:endParaRPr>
          </a:p>
          <a:p>
            <a:pPr marL="0" indent="0">
              <a:buNone/>
            </a:pPr>
            <a:endParaRPr lang="en-US">
              <a:latin typeface="Calisto MT"/>
              <a:cs typeface="Calibri"/>
            </a:endParaRPr>
          </a:p>
          <a:p>
            <a:pPr marL="0" indent="0">
              <a:buNone/>
            </a:pPr>
            <a:endParaRPr lang="en-US">
              <a:latin typeface="Calisto MT"/>
              <a:cs typeface="Calibri"/>
            </a:endParaRPr>
          </a:p>
          <a:p>
            <a:pPr marL="0" indent="0">
              <a:buNone/>
            </a:pPr>
            <a:endParaRPr lang="en-US">
              <a:latin typeface="Calisto MT"/>
              <a:cs typeface="Calibri"/>
            </a:endParaRPr>
          </a:p>
          <a:p>
            <a:r>
              <a:rPr lang="en-US">
                <a:latin typeface="Calisto MT"/>
              </a:rPr>
              <a:t>Economy cars accounted for our fastest growing type of car</a:t>
            </a:r>
          </a:p>
          <a:p>
            <a:r>
              <a:rPr lang="en-US">
                <a:latin typeface="Calisto MT"/>
              </a:rPr>
              <a:t>MUV’s (Multi-Utility Vehicle) and SUV’s (Sport utility vehicles) best for safety, all-around driving, rough terrain driving or family driving</a:t>
            </a:r>
            <a:endParaRPr lang="en-US">
              <a:cs typeface="Calibri" panose="020F0502020204030204"/>
            </a:endParaRPr>
          </a:p>
          <a:p>
            <a:pPr marL="0" indent="0">
              <a:buNone/>
            </a:pPr>
            <a:endParaRPr lang="en-US" sz="1600">
              <a:latin typeface="Calisto MT"/>
            </a:endParaRPr>
          </a:p>
        </p:txBody>
      </p:sp>
      <p:sp>
        <p:nvSpPr>
          <p:cNvPr id="9" name="TextBox 8">
            <a:extLst>
              <a:ext uri="{FF2B5EF4-FFF2-40B4-BE49-F238E27FC236}">
                <a16:creationId xmlns:a16="http://schemas.microsoft.com/office/drawing/2014/main" id="{69D49414-AA47-47AE-A947-5E334BAA1F01}"/>
              </a:ext>
            </a:extLst>
          </p:cNvPr>
          <p:cNvSpPr txBox="1"/>
          <p:nvPr/>
        </p:nvSpPr>
        <p:spPr>
          <a:xfrm>
            <a:off x="505847" y="6269116"/>
            <a:ext cx="3357028" cy="246221"/>
          </a:xfrm>
          <a:prstGeom prst="rect">
            <a:avLst/>
          </a:prstGeom>
          <a:noFill/>
        </p:spPr>
        <p:txBody>
          <a:bodyPr wrap="square" rtlCol="0">
            <a:spAutoFit/>
          </a:bodyPr>
          <a:lstStyle/>
          <a:p>
            <a:r>
              <a:rPr lang="en-US" sz="1000"/>
              <a:t>Data Source: Turo.com</a:t>
            </a:r>
          </a:p>
        </p:txBody>
      </p:sp>
      <p:pic>
        <p:nvPicPr>
          <p:cNvPr id="11" name="Picture 5" descr="A screenshot of a cell phone&#10;&#10;Description generated with very high confidence">
            <a:extLst>
              <a:ext uri="{FF2B5EF4-FFF2-40B4-BE49-F238E27FC236}">
                <a16:creationId xmlns:a16="http://schemas.microsoft.com/office/drawing/2014/main" id="{093628ED-72C3-4DE6-AA49-5E73CA2E4AFE}"/>
              </a:ext>
            </a:extLst>
          </p:cNvPr>
          <p:cNvPicPr>
            <a:picLocks noChangeAspect="1"/>
          </p:cNvPicPr>
          <p:nvPr/>
        </p:nvPicPr>
        <p:blipFill>
          <a:blip r:embed="rId8"/>
          <a:stretch>
            <a:fillRect/>
          </a:stretch>
        </p:blipFill>
        <p:spPr>
          <a:xfrm>
            <a:off x="1348181" y="892740"/>
            <a:ext cx="8627410" cy="3031054"/>
          </a:xfrm>
          <a:prstGeom prst="rect">
            <a:avLst/>
          </a:prstGeom>
        </p:spPr>
      </p:pic>
    </p:spTree>
    <p:extLst>
      <p:ext uri="{BB962C8B-B14F-4D97-AF65-F5344CB8AC3E}">
        <p14:creationId xmlns:p14="http://schemas.microsoft.com/office/powerpoint/2010/main" val="254946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69"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8498194" cy="48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Lustria"/>
              <a:buNone/>
            </a:pPr>
            <a:r>
              <a:rPr lang="en-US" sz="3600" b="1" i="0" u="none" strike="noStrike" cap="none">
                <a:solidFill>
                  <a:schemeClr val="dk1"/>
                </a:solidFill>
                <a:latin typeface="Calisto MT"/>
                <a:ea typeface="Lustria"/>
                <a:cs typeface="Lustria"/>
                <a:sym typeface="Lustria"/>
              </a:rPr>
              <a:t>Segmentation</a:t>
            </a:r>
            <a:endParaRPr lang="en-US" b="1">
              <a:solidFill>
                <a:schemeClr val="dk1"/>
              </a:solidFill>
              <a:latin typeface="Calisto MT" panose="02040603050505030304" pitchFamily="18" charset="0"/>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0" name="Google Shape;121;p17">
            <a:extLst>
              <a:ext uri="{FF2B5EF4-FFF2-40B4-BE49-F238E27FC236}">
                <a16:creationId xmlns:a16="http://schemas.microsoft.com/office/drawing/2014/main" id="{2B791F98-E4D9-4F68-94AA-E096B3459049}"/>
              </a:ext>
            </a:extLst>
          </p:cNvPr>
          <p:cNvSpPr txBox="1">
            <a:spLocks/>
          </p:cNvSpPr>
          <p:nvPr/>
        </p:nvSpPr>
        <p:spPr>
          <a:xfrm>
            <a:off x="376631" y="1010945"/>
            <a:ext cx="11253251" cy="538624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b="1">
                <a:latin typeface="Calisto MT"/>
                <a:cs typeface="Calibri" panose="020F0502020204030204"/>
              </a:rPr>
              <a:t>Based on type of trips</a:t>
            </a:r>
            <a:r>
              <a:rPr lang="en-US" sz="2000">
                <a:latin typeface="Calisto MT"/>
                <a:cs typeface="Calibri" panose="020F0502020204030204"/>
              </a:rPr>
              <a:t>:</a:t>
            </a:r>
          </a:p>
          <a:p>
            <a:pPr algn="just">
              <a:buFont typeface="Arial"/>
              <a:buChar char="•"/>
            </a:pPr>
            <a:r>
              <a:rPr lang="en-US" sz="2000" b="1">
                <a:latin typeface="Calisto MT"/>
                <a:cs typeface="Calibri" panose="020F0502020204030204"/>
              </a:rPr>
              <a:t>On Airport  -</a:t>
            </a:r>
            <a:r>
              <a:rPr lang="en-US" sz="2000">
                <a:latin typeface="Calisto MT"/>
                <a:cs typeface="Calibri" panose="020F0502020204030204"/>
              </a:rPr>
              <a:t> In 2016, it accounted for 41% share of the overall market share mainly because of increased air traffic volume due to rising international business activities.</a:t>
            </a:r>
          </a:p>
          <a:p>
            <a:pPr algn="just">
              <a:buFont typeface="Arial"/>
              <a:buChar char="•"/>
            </a:pPr>
            <a:endParaRPr lang="en-US" sz="2000">
              <a:latin typeface="Calisto MT"/>
              <a:cs typeface="Calibri" panose="020F0502020204030204"/>
            </a:endParaRPr>
          </a:p>
          <a:p>
            <a:pPr algn="just">
              <a:buFont typeface="Arial"/>
              <a:buChar char="•"/>
            </a:pPr>
            <a:r>
              <a:rPr lang="en-US" sz="2000" b="1">
                <a:latin typeface="Calisto MT"/>
              </a:rPr>
              <a:t>Off Airport </a:t>
            </a:r>
          </a:p>
          <a:p>
            <a:pPr marL="685800" indent="-457200" algn="just"/>
            <a:r>
              <a:rPr lang="en-US" sz="2000" b="1">
                <a:latin typeface="Calisto MT"/>
              </a:rPr>
              <a:t>Local usage - </a:t>
            </a:r>
            <a:r>
              <a:rPr lang="en-US" sz="2000">
                <a:latin typeface="Calisto MT"/>
              </a:rPr>
              <a:t>Average trip length is few hours</a:t>
            </a:r>
            <a:endParaRPr lang="en-US" sz="2000">
              <a:latin typeface="Calisto MT"/>
              <a:cs typeface="Calibri"/>
            </a:endParaRPr>
          </a:p>
          <a:p>
            <a:pPr indent="0" algn="just">
              <a:buNone/>
            </a:pPr>
            <a:r>
              <a:rPr lang="en-US" sz="2000">
                <a:latin typeface="Calisto MT"/>
              </a:rPr>
              <a:t>to 4 days, everyday basis.</a:t>
            </a:r>
            <a:endParaRPr lang="en-US" sz="2000">
              <a:latin typeface="Calisto MT"/>
              <a:cs typeface="Calibri"/>
            </a:endParaRPr>
          </a:p>
          <a:p>
            <a:pPr marL="685800" indent="-457200" algn="just"/>
            <a:r>
              <a:rPr lang="en-US" sz="2000" b="1">
                <a:latin typeface="Calisto MT"/>
              </a:rPr>
              <a:t>Outstation -</a:t>
            </a:r>
            <a:r>
              <a:rPr lang="en-US" sz="2000">
                <a:latin typeface="Calisto MT"/>
              </a:rPr>
              <a:t> Average trip length is 4days to a</a:t>
            </a:r>
          </a:p>
          <a:p>
            <a:pPr indent="0" algn="just">
              <a:buNone/>
            </a:pPr>
            <a:r>
              <a:rPr lang="en-US" sz="2000">
                <a:latin typeface="Calisto MT"/>
              </a:rPr>
              <a:t>month, seasonal and strongest during the spring and</a:t>
            </a:r>
            <a:endParaRPr lang="en-US">
              <a:latin typeface="Calibri" panose="020F0502020204030204"/>
              <a:cs typeface="Calibri" panose="020F0502020204030204"/>
            </a:endParaRPr>
          </a:p>
          <a:p>
            <a:pPr indent="0" algn="just">
              <a:buNone/>
            </a:pPr>
            <a:r>
              <a:rPr lang="en-US" sz="2000">
                <a:latin typeface="Calisto MT"/>
              </a:rPr>
              <a:t>summer months</a:t>
            </a:r>
            <a:endParaRPr lang="en-US">
              <a:cs typeface="Calibri" panose="020F0502020204030204"/>
            </a:endParaRPr>
          </a:p>
          <a:p>
            <a:pPr marL="685800" indent="-457200" algn="just"/>
            <a:r>
              <a:rPr lang="en-US" sz="2000" b="1">
                <a:latin typeface="Calisto MT"/>
              </a:rPr>
              <a:t>Others (including self-drive, event transportation and employee transportation solutions) -</a:t>
            </a:r>
            <a:r>
              <a:rPr lang="en-US" sz="2000">
                <a:latin typeface="Calisto MT"/>
              </a:rPr>
              <a:t> rare and infrequent</a:t>
            </a:r>
            <a:endParaRPr lang="en-US" sz="2000">
              <a:latin typeface="Calisto MT"/>
              <a:cs typeface="Calibri"/>
            </a:endParaRPr>
          </a:p>
          <a:p>
            <a:pPr marL="0" indent="0">
              <a:buNone/>
            </a:pPr>
            <a:endParaRPr lang="en-US" sz="1600">
              <a:latin typeface="Calisto MT"/>
            </a:endParaRPr>
          </a:p>
        </p:txBody>
      </p:sp>
      <p:pic>
        <p:nvPicPr>
          <p:cNvPr id="3" name="Picture 4" descr="A screenshot of a cell phone&#10;&#10;Description generated with very high confidence">
            <a:extLst>
              <a:ext uri="{FF2B5EF4-FFF2-40B4-BE49-F238E27FC236}">
                <a16:creationId xmlns:a16="http://schemas.microsoft.com/office/drawing/2014/main" id="{D6E98226-7394-4167-8308-F1F8B6E4D2AE}"/>
              </a:ext>
            </a:extLst>
          </p:cNvPr>
          <p:cNvPicPr>
            <a:picLocks noChangeAspect="1"/>
          </p:cNvPicPr>
          <p:nvPr/>
        </p:nvPicPr>
        <p:blipFill>
          <a:blip r:embed="rId8"/>
          <a:stretch>
            <a:fillRect/>
          </a:stretch>
        </p:blipFill>
        <p:spPr>
          <a:xfrm>
            <a:off x="6538547" y="2415993"/>
            <a:ext cx="4930987" cy="2373276"/>
          </a:xfrm>
          <a:prstGeom prst="rect">
            <a:avLst/>
          </a:prstGeom>
        </p:spPr>
      </p:pic>
      <p:sp>
        <p:nvSpPr>
          <p:cNvPr id="9" name="TextBox 8">
            <a:extLst>
              <a:ext uri="{FF2B5EF4-FFF2-40B4-BE49-F238E27FC236}">
                <a16:creationId xmlns:a16="http://schemas.microsoft.com/office/drawing/2014/main" id="{9D5B37CA-D9EC-4660-9E05-F9506DE56F6D}"/>
              </a:ext>
            </a:extLst>
          </p:cNvPr>
          <p:cNvSpPr txBox="1"/>
          <p:nvPr/>
        </p:nvSpPr>
        <p:spPr>
          <a:xfrm>
            <a:off x="505847" y="6269116"/>
            <a:ext cx="3357028" cy="246221"/>
          </a:xfrm>
          <a:prstGeom prst="rect">
            <a:avLst/>
          </a:prstGeom>
          <a:noFill/>
        </p:spPr>
        <p:txBody>
          <a:bodyPr wrap="square" rtlCol="0">
            <a:spAutoFit/>
          </a:bodyPr>
          <a:lstStyle/>
          <a:p>
            <a:r>
              <a:rPr lang="en-US" sz="1000"/>
              <a:t>Data Source: Statista.com</a:t>
            </a:r>
          </a:p>
        </p:txBody>
      </p:sp>
    </p:spTree>
    <p:extLst>
      <p:ext uri="{BB962C8B-B14F-4D97-AF65-F5344CB8AC3E}">
        <p14:creationId xmlns:p14="http://schemas.microsoft.com/office/powerpoint/2010/main" val="71247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17"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8498194" cy="48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Lustria"/>
              <a:buNone/>
            </a:pPr>
            <a:r>
              <a:rPr lang="en-US" sz="3600" b="1" i="0" u="none" strike="noStrike" cap="none">
                <a:solidFill>
                  <a:schemeClr val="dk1"/>
                </a:solidFill>
                <a:latin typeface="Calisto MT"/>
                <a:ea typeface="Lustria"/>
                <a:cs typeface="Lustria"/>
                <a:sym typeface="Lustria"/>
              </a:rPr>
              <a:t>Segmentation</a:t>
            </a:r>
            <a:endParaRPr lang="en-US" b="1">
              <a:solidFill>
                <a:schemeClr val="dk1"/>
              </a:solidFill>
              <a:latin typeface="Calisto MT" panose="02040603050505030304" pitchFamily="18" charset="0"/>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0" name="Google Shape;121;p17">
            <a:extLst>
              <a:ext uri="{FF2B5EF4-FFF2-40B4-BE49-F238E27FC236}">
                <a16:creationId xmlns:a16="http://schemas.microsoft.com/office/drawing/2014/main" id="{2B791F98-E4D9-4F68-94AA-E096B3459049}"/>
              </a:ext>
            </a:extLst>
          </p:cNvPr>
          <p:cNvSpPr txBox="1">
            <a:spLocks/>
          </p:cNvSpPr>
          <p:nvPr/>
        </p:nvSpPr>
        <p:spPr>
          <a:xfrm>
            <a:off x="505846" y="3372559"/>
            <a:ext cx="2867669" cy="1200323"/>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a:latin typeface="Calisto MT"/>
                <a:cs typeface="Calibri"/>
              </a:rPr>
              <a:t>To drive around while on vacation, more price-conscious and looks for packages that will enhance their travel experience. </a:t>
            </a:r>
          </a:p>
        </p:txBody>
      </p:sp>
      <p:pic>
        <p:nvPicPr>
          <p:cNvPr id="40963" name="Picture 3" descr="Image result for road trip">
            <a:extLst>
              <a:ext uri="{FF2B5EF4-FFF2-40B4-BE49-F238E27FC236}">
                <a16:creationId xmlns:a16="http://schemas.microsoft.com/office/drawing/2014/main" id="{95022860-0E49-4A2E-9124-1482F11E02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697" y="1753730"/>
            <a:ext cx="2627970" cy="16188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6438775-3B96-4341-826E-4232F557A642}"/>
              </a:ext>
            </a:extLst>
          </p:cNvPr>
          <p:cNvSpPr/>
          <p:nvPr/>
        </p:nvSpPr>
        <p:spPr>
          <a:xfrm>
            <a:off x="505846" y="777295"/>
            <a:ext cx="6096000" cy="369332"/>
          </a:xfrm>
          <a:prstGeom prst="rect">
            <a:avLst/>
          </a:prstGeom>
        </p:spPr>
        <p:txBody>
          <a:bodyPr>
            <a:spAutoFit/>
          </a:bodyPr>
          <a:lstStyle/>
          <a:p>
            <a:r>
              <a:rPr lang="en-US" b="1">
                <a:latin typeface="Calisto MT"/>
                <a:cs typeface="Calibri"/>
              </a:rPr>
              <a:t>By type of users</a:t>
            </a:r>
            <a:r>
              <a:rPr lang="en-US">
                <a:latin typeface="Calisto MT"/>
                <a:cs typeface="Calibri" panose="020F0502020204030204"/>
              </a:rPr>
              <a:t>: </a:t>
            </a:r>
            <a:r>
              <a:rPr lang="en-US" b="1">
                <a:latin typeface="Calisto MT"/>
                <a:cs typeface="Calibri"/>
              </a:rPr>
              <a:t>Segmentation based on purpose</a:t>
            </a:r>
          </a:p>
        </p:txBody>
      </p:sp>
      <p:sp>
        <p:nvSpPr>
          <p:cNvPr id="6" name="Rectangle 5">
            <a:extLst>
              <a:ext uri="{FF2B5EF4-FFF2-40B4-BE49-F238E27FC236}">
                <a16:creationId xmlns:a16="http://schemas.microsoft.com/office/drawing/2014/main" id="{AF8C6A32-7171-4E2C-8356-6B6E790465A9}"/>
              </a:ext>
            </a:extLst>
          </p:cNvPr>
          <p:cNvSpPr/>
          <p:nvPr/>
        </p:nvSpPr>
        <p:spPr>
          <a:xfrm>
            <a:off x="4454742" y="3333638"/>
            <a:ext cx="2802385" cy="999615"/>
          </a:xfrm>
          <a:prstGeom prst="rect">
            <a:avLst/>
          </a:prstGeom>
          <a:noFill/>
          <a:ln>
            <a:noFill/>
          </a:ln>
        </p:spPr>
        <p:txBody>
          <a:bodyPr spcFirstLastPara="1" vert="horz" wrap="square" lIns="91425" tIns="45700" rIns="91425" bIns="45700" rtlCol="0" anchor="t" anchorCtr="0">
            <a:noAutofit/>
          </a:bodyPr>
          <a:lstStyle/>
          <a:p>
            <a:pPr>
              <a:lnSpc>
                <a:spcPct val="90000"/>
              </a:lnSpc>
              <a:spcBef>
                <a:spcPts val="1000"/>
              </a:spcBef>
            </a:pPr>
            <a:r>
              <a:rPr lang="en-US" sz="1500">
                <a:latin typeface="Calisto MT"/>
                <a:cs typeface="Calibri"/>
              </a:rPr>
              <a:t>Business trips in another city, more value-conscious, expects punctuality and needs a car that functions properly</a:t>
            </a:r>
          </a:p>
        </p:txBody>
      </p:sp>
      <p:sp>
        <p:nvSpPr>
          <p:cNvPr id="7" name="Rectangle 6">
            <a:extLst>
              <a:ext uri="{FF2B5EF4-FFF2-40B4-BE49-F238E27FC236}">
                <a16:creationId xmlns:a16="http://schemas.microsoft.com/office/drawing/2014/main" id="{5D1BE753-2E23-40D0-A3E6-2C5754E8B0B1}"/>
              </a:ext>
            </a:extLst>
          </p:cNvPr>
          <p:cNvSpPr/>
          <p:nvPr/>
        </p:nvSpPr>
        <p:spPr>
          <a:xfrm>
            <a:off x="5338394" y="1356861"/>
            <a:ext cx="1051891" cy="369332"/>
          </a:xfrm>
          <a:prstGeom prst="rect">
            <a:avLst/>
          </a:prstGeom>
        </p:spPr>
        <p:txBody>
          <a:bodyPr wrap="none">
            <a:spAutoFit/>
          </a:bodyPr>
          <a:lstStyle/>
          <a:p>
            <a:r>
              <a:rPr lang="en-US" b="1">
                <a:latin typeface="Calisto MT"/>
                <a:cs typeface="Calibri"/>
              </a:rPr>
              <a:t>Business</a:t>
            </a:r>
            <a:endParaRPr lang="en-US" b="1"/>
          </a:p>
        </p:txBody>
      </p:sp>
      <p:sp>
        <p:nvSpPr>
          <p:cNvPr id="8" name="Rectangle 7">
            <a:extLst>
              <a:ext uri="{FF2B5EF4-FFF2-40B4-BE49-F238E27FC236}">
                <a16:creationId xmlns:a16="http://schemas.microsoft.com/office/drawing/2014/main" id="{4F862FF0-AA96-4F87-9C4F-E9CB426A0C5D}"/>
              </a:ext>
            </a:extLst>
          </p:cNvPr>
          <p:cNvSpPr/>
          <p:nvPr/>
        </p:nvSpPr>
        <p:spPr>
          <a:xfrm>
            <a:off x="8340059" y="3388376"/>
            <a:ext cx="2290723" cy="999586"/>
          </a:xfrm>
          <a:prstGeom prst="rect">
            <a:avLst/>
          </a:prstGeom>
          <a:noFill/>
          <a:ln>
            <a:noFill/>
          </a:ln>
        </p:spPr>
        <p:txBody>
          <a:bodyPr spcFirstLastPara="1" vert="horz" wrap="square" lIns="91425" tIns="45700" rIns="91425" bIns="45700" rtlCol="0" anchor="t" anchorCtr="0">
            <a:noAutofit/>
          </a:bodyPr>
          <a:lstStyle/>
          <a:p>
            <a:pPr>
              <a:lnSpc>
                <a:spcPct val="90000"/>
              </a:lnSpc>
              <a:spcBef>
                <a:spcPts val="1000"/>
              </a:spcBef>
            </a:pPr>
            <a:r>
              <a:rPr lang="en-US" sz="1500">
                <a:latin typeface="Calisto MT"/>
                <a:cs typeface="Calibri"/>
              </a:rPr>
              <a:t>People who rents car for few hours to few days as a replacement or emergency</a:t>
            </a:r>
          </a:p>
        </p:txBody>
      </p:sp>
      <p:sp>
        <p:nvSpPr>
          <p:cNvPr id="9" name="Rectangle 8">
            <a:extLst>
              <a:ext uri="{FF2B5EF4-FFF2-40B4-BE49-F238E27FC236}">
                <a16:creationId xmlns:a16="http://schemas.microsoft.com/office/drawing/2014/main" id="{1E6C0421-072E-4524-9FE7-40C365C02C61}"/>
              </a:ext>
            </a:extLst>
          </p:cNvPr>
          <p:cNvSpPr/>
          <p:nvPr/>
        </p:nvSpPr>
        <p:spPr>
          <a:xfrm>
            <a:off x="8843048" y="1341189"/>
            <a:ext cx="1426929" cy="369332"/>
          </a:xfrm>
          <a:prstGeom prst="rect">
            <a:avLst/>
          </a:prstGeom>
        </p:spPr>
        <p:txBody>
          <a:bodyPr wrap="none">
            <a:spAutoFit/>
          </a:bodyPr>
          <a:lstStyle/>
          <a:p>
            <a:r>
              <a:rPr lang="en-US" b="1">
                <a:latin typeface="Calisto MT"/>
                <a:cs typeface="Calibri"/>
              </a:rPr>
              <a:t>Local Usage</a:t>
            </a:r>
            <a:endParaRPr lang="en-US" b="1"/>
          </a:p>
        </p:txBody>
      </p:sp>
      <p:pic>
        <p:nvPicPr>
          <p:cNvPr id="40967" name="Picture 7" descr="Image result for Business trip car">
            <a:extLst>
              <a:ext uri="{FF2B5EF4-FFF2-40B4-BE49-F238E27FC236}">
                <a16:creationId xmlns:a16="http://schemas.microsoft.com/office/drawing/2014/main" id="{203C0B23-FE23-4F56-B94D-9F894F616A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9975" y="1753730"/>
            <a:ext cx="2531918" cy="1591491"/>
          </a:xfrm>
          <a:prstGeom prst="rect">
            <a:avLst/>
          </a:prstGeom>
          <a:noFill/>
          <a:extLst>
            <a:ext uri="{909E8E84-426E-40DD-AFC4-6F175D3DCCD1}">
              <a14:hiddenFill xmlns:a14="http://schemas.microsoft.com/office/drawing/2010/main">
                <a:solidFill>
                  <a:srgbClr val="FFFFFF"/>
                </a:solidFill>
              </a14:hiddenFill>
            </a:ext>
          </a:extLst>
        </p:spPr>
      </p:pic>
      <p:pic>
        <p:nvPicPr>
          <p:cNvPr id="40969" name="Picture 9" descr="Image result for car errands">
            <a:extLst>
              <a:ext uri="{FF2B5EF4-FFF2-40B4-BE49-F238E27FC236}">
                <a16:creationId xmlns:a16="http://schemas.microsoft.com/office/drawing/2014/main" id="{74954552-05EF-4668-94EF-A5A66B2FB6B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58201" y="1732789"/>
            <a:ext cx="2172581" cy="16008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F1EB3D7-3474-483B-87A4-6141CFFCE58F}"/>
              </a:ext>
            </a:extLst>
          </p:cNvPr>
          <p:cNvSpPr/>
          <p:nvPr/>
        </p:nvSpPr>
        <p:spPr>
          <a:xfrm>
            <a:off x="1485871" y="1363457"/>
            <a:ext cx="936475" cy="369332"/>
          </a:xfrm>
          <a:prstGeom prst="rect">
            <a:avLst/>
          </a:prstGeom>
        </p:spPr>
        <p:txBody>
          <a:bodyPr wrap="none">
            <a:spAutoFit/>
          </a:bodyPr>
          <a:lstStyle/>
          <a:p>
            <a:r>
              <a:rPr lang="en-US" b="1">
                <a:latin typeface="Calisto MT"/>
                <a:cs typeface="Calibri"/>
              </a:rPr>
              <a:t>Leisure</a:t>
            </a:r>
            <a:endParaRPr lang="en-US" b="1"/>
          </a:p>
        </p:txBody>
      </p:sp>
      <p:sp>
        <p:nvSpPr>
          <p:cNvPr id="12" name="Rectangle 11">
            <a:extLst>
              <a:ext uri="{FF2B5EF4-FFF2-40B4-BE49-F238E27FC236}">
                <a16:creationId xmlns:a16="http://schemas.microsoft.com/office/drawing/2014/main" id="{5E434CA3-4013-4372-BF88-3ACCAE121490}"/>
              </a:ext>
            </a:extLst>
          </p:cNvPr>
          <p:cNvSpPr/>
          <p:nvPr/>
        </p:nvSpPr>
        <p:spPr>
          <a:xfrm>
            <a:off x="505846" y="4835895"/>
            <a:ext cx="4291991" cy="1200329"/>
          </a:xfrm>
          <a:prstGeom prst="rect">
            <a:avLst/>
          </a:prstGeom>
        </p:spPr>
        <p:txBody>
          <a:bodyPr wrap="square">
            <a:spAutoFit/>
          </a:bodyPr>
          <a:lstStyle/>
          <a:p>
            <a:pPr algn="just"/>
            <a:r>
              <a:rPr lang="en-US" b="1">
                <a:latin typeface="Calisto MT"/>
                <a:cs typeface="Calibri"/>
              </a:rPr>
              <a:t>Car Owners/ Hosts</a:t>
            </a:r>
          </a:p>
          <a:p>
            <a:pPr algn="just"/>
            <a:r>
              <a:rPr lang="en-US">
                <a:latin typeface="Calisto MT"/>
                <a:cs typeface="Calibri"/>
              </a:rPr>
              <a:t>- Whose car is sitting idle 65% of time</a:t>
            </a:r>
          </a:p>
          <a:p>
            <a:pPr algn="just"/>
            <a:r>
              <a:rPr lang="en-US">
                <a:latin typeface="Calisto MT"/>
                <a:cs typeface="Calibri"/>
              </a:rPr>
              <a:t>- Who owns more than 1 car</a:t>
            </a:r>
          </a:p>
          <a:p>
            <a:pPr algn="just"/>
            <a:endParaRPr lang="en-US">
              <a:latin typeface="Calisto MT"/>
              <a:cs typeface="Calibri"/>
            </a:endParaRPr>
          </a:p>
        </p:txBody>
      </p:sp>
      <p:sp>
        <p:nvSpPr>
          <p:cNvPr id="20" name="Rectangle 19">
            <a:extLst>
              <a:ext uri="{FF2B5EF4-FFF2-40B4-BE49-F238E27FC236}">
                <a16:creationId xmlns:a16="http://schemas.microsoft.com/office/drawing/2014/main" id="{D871A32C-553F-48E5-8895-2560D070CBFA}"/>
              </a:ext>
            </a:extLst>
          </p:cNvPr>
          <p:cNvSpPr/>
          <p:nvPr/>
        </p:nvSpPr>
        <p:spPr>
          <a:xfrm>
            <a:off x="6858045" y="4839490"/>
            <a:ext cx="4291991" cy="923330"/>
          </a:xfrm>
          <a:prstGeom prst="rect">
            <a:avLst/>
          </a:prstGeom>
        </p:spPr>
        <p:txBody>
          <a:bodyPr wrap="square">
            <a:spAutoFit/>
          </a:bodyPr>
          <a:lstStyle/>
          <a:p>
            <a:pPr algn="just"/>
            <a:r>
              <a:rPr lang="en-US" b="1">
                <a:latin typeface="Calisto MT"/>
                <a:cs typeface="Calibri"/>
              </a:rPr>
              <a:t>Car Renters</a:t>
            </a:r>
            <a:endParaRPr lang="en-US" b="1">
              <a:latin typeface="Calisto MT"/>
            </a:endParaRPr>
          </a:p>
          <a:p>
            <a:pPr algn="just"/>
            <a:r>
              <a:rPr lang="en-US">
                <a:latin typeface="Calisto MT"/>
                <a:cs typeface="Calibri"/>
              </a:rPr>
              <a:t>- Segmentation by Age </a:t>
            </a:r>
          </a:p>
          <a:p>
            <a:pPr algn="just"/>
            <a:r>
              <a:rPr lang="en-US">
                <a:latin typeface="Calisto MT"/>
                <a:cs typeface="Calibri"/>
              </a:rPr>
              <a:t>- Segmentation based on Purpose</a:t>
            </a:r>
          </a:p>
        </p:txBody>
      </p:sp>
    </p:spTree>
    <p:extLst>
      <p:ext uri="{BB962C8B-B14F-4D97-AF65-F5344CB8AC3E}">
        <p14:creationId xmlns:p14="http://schemas.microsoft.com/office/powerpoint/2010/main" val="2008361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65"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8498194" cy="48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Lustria"/>
              <a:buNone/>
            </a:pPr>
            <a:r>
              <a:rPr lang="en-US" sz="3600" b="1" i="0" u="none" strike="noStrike" cap="none">
                <a:solidFill>
                  <a:schemeClr val="dk1"/>
                </a:solidFill>
                <a:latin typeface="Calisto MT"/>
                <a:ea typeface="Lustria"/>
                <a:cs typeface="Lustria"/>
                <a:sym typeface="Lustria"/>
              </a:rPr>
              <a:t>Segmentation</a:t>
            </a:r>
            <a:endParaRPr lang="en-US" b="1">
              <a:solidFill>
                <a:schemeClr val="dk1"/>
              </a:solidFill>
              <a:latin typeface="Calisto MT" panose="02040603050505030304" pitchFamily="18" charset="0"/>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0" name="Google Shape;121;p17">
            <a:extLst>
              <a:ext uri="{FF2B5EF4-FFF2-40B4-BE49-F238E27FC236}">
                <a16:creationId xmlns:a16="http://schemas.microsoft.com/office/drawing/2014/main" id="{2B791F98-E4D9-4F68-94AA-E096B3459049}"/>
              </a:ext>
            </a:extLst>
          </p:cNvPr>
          <p:cNvSpPr txBox="1">
            <a:spLocks/>
          </p:cNvSpPr>
          <p:nvPr/>
        </p:nvSpPr>
        <p:spPr>
          <a:xfrm>
            <a:off x="376632" y="689925"/>
            <a:ext cx="11253251" cy="538624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500" b="1">
                <a:latin typeface="Calisto MT"/>
                <a:cs typeface="Calibri"/>
              </a:rPr>
              <a:t>By type of users:</a:t>
            </a:r>
          </a:p>
          <a:p>
            <a:pPr marL="0" indent="0" algn="just">
              <a:buNone/>
            </a:pPr>
            <a:r>
              <a:rPr lang="en-US" sz="1500" b="1">
                <a:latin typeface="Calisto MT"/>
                <a:cs typeface="Calibri"/>
              </a:rPr>
              <a:t>Segmentation by Age</a:t>
            </a:r>
          </a:p>
        </p:txBody>
      </p:sp>
      <p:grpSp>
        <p:nvGrpSpPr>
          <p:cNvPr id="9" name="Group 8">
            <a:extLst>
              <a:ext uri="{FF2B5EF4-FFF2-40B4-BE49-F238E27FC236}">
                <a16:creationId xmlns:a16="http://schemas.microsoft.com/office/drawing/2014/main" id="{324A4927-6251-4F0B-B862-ABCC517A549D}"/>
              </a:ext>
            </a:extLst>
          </p:cNvPr>
          <p:cNvGrpSpPr/>
          <p:nvPr/>
        </p:nvGrpSpPr>
        <p:grpSpPr>
          <a:xfrm>
            <a:off x="2574524" y="776116"/>
            <a:ext cx="6062593" cy="3470172"/>
            <a:chOff x="2184762" y="928695"/>
            <a:chExt cx="6062593" cy="3470172"/>
          </a:xfrm>
        </p:grpSpPr>
        <p:pic>
          <p:nvPicPr>
            <p:cNvPr id="11" name="Picture 10" descr="Image result for age groups">
              <a:extLst>
                <a:ext uri="{FF2B5EF4-FFF2-40B4-BE49-F238E27FC236}">
                  <a16:creationId xmlns:a16="http://schemas.microsoft.com/office/drawing/2014/main" id="{F1D21018-12A8-4F0F-97AA-240F164F36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4762" y="928695"/>
              <a:ext cx="6062593" cy="347017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378CD70-2C99-4D44-A4A9-3305262ADC6B}"/>
                </a:ext>
              </a:extLst>
            </p:cNvPr>
            <p:cNvSpPr/>
            <p:nvPr/>
          </p:nvSpPr>
          <p:spPr>
            <a:xfrm>
              <a:off x="2352583" y="3808520"/>
              <a:ext cx="985421" cy="3551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18 - 24</a:t>
              </a:r>
            </a:p>
          </p:txBody>
        </p:sp>
        <p:sp>
          <p:nvSpPr>
            <p:cNvPr id="13" name="Rectangle 12">
              <a:extLst>
                <a:ext uri="{FF2B5EF4-FFF2-40B4-BE49-F238E27FC236}">
                  <a16:creationId xmlns:a16="http://schemas.microsoft.com/office/drawing/2014/main" id="{CEA0EFC6-8894-446F-8200-6CA060E2842E}"/>
                </a:ext>
              </a:extLst>
            </p:cNvPr>
            <p:cNvSpPr/>
            <p:nvPr/>
          </p:nvSpPr>
          <p:spPr>
            <a:xfrm>
              <a:off x="3987554" y="3808520"/>
              <a:ext cx="985421" cy="3551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25 - 34</a:t>
              </a:r>
            </a:p>
          </p:txBody>
        </p:sp>
        <p:sp>
          <p:nvSpPr>
            <p:cNvPr id="14" name="Rectangle 13">
              <a:extLst>
                <a:ext uri="{FF2B5EF4-FFF2-40B4-BE49-F238E27FC236}">
                  <a16:creationId xmlns:a16="http://schemas.microsoft.com/office/drawing/2014/main" id="{3848AEFD-69E3-4781-936D-517829009C6E}"/>
                </a:ext>
              </a:extLst>
            </p:cNvPr>
            <p:cNvSpPr/>
            <p:nvPr/>
          </p:nvSpPr>
          <p:spPr>
            <a:xfrm>
              <a:off x="5603289" y="3792975"/>
              <a:ext cx="985421" cy="3551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35 - 54</a:t>
              </a:r>
            </a:p>
          </p:txBody>
        </p:sp>
        <p:sp>
          <p:nvSpPr>
            <p:cNvPr id="15" name="Rectangle 14">
              <a:extLst>
                <a:ext uri="{FF2B5EF4-FFF2-40B4-BE49-F238E27FC236}">
                  <a16:creationId xmlns:a16="http://schemas.microsoft.com/office/drawing/2014/main" id="{A7E64A0B-CE28-415C-82C4-732E0352F7DA}"/>
                </a:ext>
              </a:extLst>
            </p:cNvPr>
            <p:cNvSpPr/>
            <p:nvPr/>
          </p:nvSpPr>
          <p:spPr>
            <a:xfrm>
              <a:off x="7084381" y="3792974"/>
              <a:ext cx="985421" cy="3551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55+</a:t>
              </a:r>
            </a:p>
          </p:txBody>
        </p:sp>
      </p:grpSp>
      <p:cxnSp>
        <p:nvCxnSpPr>
          <p:cNvPr id="16" name="Straight Arrow Connector 15">
            <a:extLst>
              <a:ext uri="{FF2B5EF4-FFF2-40B4-BE49-F238E27FC236}">
                <a16:creationId xmlns:a16="http://schemas.microsoft.com/office/drawing/2014/main" id="{855D742F-6E14-4189-8BEE-6C3567B7AA3B}"/>
              </a:ext>
            </a:extLst>
          </p:cNvPr>
          <p:cNvCxnSpPr/>
          <p:nvPr/>
        </p:nvCxnSpPr>
        <p:spPr>
          <a:xfrm>
            <a:off x="1740023" y="2583402"/>
            <a:ext cx="1154097" cy="3728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463B3C-4648-4677-8EDA-30978030B648}"/>
              </a:ext>
            </a:extLst>
          </p:cNvPr>
          <p:cNvSpPr txBox="1"/>
          <p:nvPr/>
        </p:nvSpPr>
        <p:spPr>
          <a:xfrm>
            <a:off x="506027" y="2206246"/>
            <a:ext cx="2068497" cy="369332"/>
          </a:xfrm>
          <a:prstGeom prst="rect">
            <a:avLst/>
          </a:prstGeom>
          <a:noFill/>
        </p:spPr>
        <p:txBody>
          <a:bodyPr wrap="square" rtlCol="0">
            <a:spAutoFit/>
          </a:bodyPr>
          <a:lstStyle/>
          <a:p>
            <a:r>
              <a:rPr lang="en-US">
                <a:latin typeface="Calisto MT"/>
                <a:cs typeface="Calibri"/>
              </a:rPr>
              <a:t>Priority is </a:t>
            </a:r>
            <a:r>
              <a:rPr lang="en-US" b="1">
                <a:latin typeface="Calisto MT"/>
                <a:cs typeface="Calibri"/>
              </a:rPr>
              <a:t>price</a:t>
            </a:r>
            <a:endParaRPr lang="en-US" b="1"/>
          </a:p>
        </p:txBody>
      </p:sp>
      <p:sp>
        <p:nvSpPr>
          <p:cNvPr id="18" name="TextBox 17">
            <a:extLst>
              <a:ext uri="{FF2B5EF4-FFF2-40B4-BE49-F238E27FC236}">
                <a16:creationId xmlns:a16="http://schemas.microsoft.com/office/drawing/2014/main" id="{3CD7055E-6412-4D71-AADF-FE6B910E8991}"/>
              </a:ext>
            </a:extLst>
          </p:cNvPr>
          <p:cNvSpPr txBox="1"/>
          <p:nvPr/>
        </p:nvSpPr>
        <p:spPr>
          <a:xfrm>
            <a:off x="133904" y="4474684"/>
            <a:ext cx="5645459" cy="1477328"/>
          </a:xfrm>
          <a:prstGeom prst="rect">
            <a:avLst/>
          </a:prstGeom>
          <a:noFill/>
        </p:spPr>
        <p:txBody>
          <a:bodyPr wrap="square" rtlCol="0">
            <a:spAutoFit/>
          </a:bodyPr>
          <a:lstStyle/>
          <a:p>
            <a:r>
              <a:rPr lang="en-US" sz="1500" b="1">
                <a:latin typeface="Calisto MT"/>
                <a:cs typeface="Calibri"/>
              </a:rPr>
              <a:t>Young Adults</a:t>
            </a:r>
            <a:r>
              <a:rPr lang="en-US" sz="1500">
                <a:latin typeface="Calisto MT"/>
                <a:cs typeface="Calibri"/>
              </a:rPr>
              <a:t>, college graduates, and new workers. Priority is </a:t>
            </a:r>
            <a:r>
              <a:rPr lang="en-US" sz="1500" b="1">
                <a:latin typeface="Calisto MT"/>
                <a:cs typeface="Calibri"/>
              </a:rPr>
              <a:t>price and safety</a:t>
            </a:r>
            <a:r>
              <a:rPr lang="en-US" sz="1500">
                <a:latin typeface="Calisto MT"/>
                <a:cs typeface="Calibri"/>
              </a:rPr>
              <a:t>. These people are occupied with their work and are looking for options that are </a:t>
            </a:r>
            <a:r>
              <a:rPr lang="en-US" sz="1500" b="1">
                <a:latin typeface="Calisto MT"/>
                <a:cs typeface="Calibri"/>
              </a:rPr>
              <a:t>hassle free and convenience</a:t>
            </a:r>
            <a:r>
              <a:rPr lang="en-US" sz="1500">
                <a:latin typeface="Calisto MT"/>
                <a:cs typeface="Calibri"/>
              </a:rPr>
              <a:t>. They will consider all the attributes and make tradeoffs between them to find out the best deal</a:t>
            </a:r>
          </a:p>
          <a:p>
            <a:endParaRPr lang="en-US" sz="1500"/>
          </a:p>
        </p:txBody>
      </p:sp>
      <p:cxnSp>
        <p:nvCxnSpPr>
          <p:cNvPr id="19" name="Straight Arrow Connector 18">
            <a:extLst>
              <a:ext uri="{FF2B5EF4-FFF2-40B4-BE49-F238E27FC236}">
                <a16:creationId xmlns:a16="http://schemas.microsoft.com/office/drawing/2014/main" id="{44612503-89BA-4C50-B9C7-A3790EDD526D}"/>
              </a:ext>
            </a:extLst>
          </p:cNvPr>
          <p:cNvCxnSpPr>
            <a:cxnSpLocks/>
          </p:cNvCxnSpPr>
          <p:nvPr/>
        </p:nvCxnSpPr>
        <p:spPr>
          <a:xfrm flipV="1">
            <a:off x="3978675" y="3994952"/>
            <a:ext cx="380261" cy="4542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6137761-B6E5-4177-8E45-5E60A563ACF9}"/>
              </a:ext>
            </a:extLst>
          </p:cNvPr>
          <p:cNvCxnSpPr>
            <a:cxnSpLocks/>
          </p:cNvCxnSpPr>
          <p:nvPr/>
        </p:nvCxnSpPr>
        <p:spPr>
          <a:xfrm flipH="1">
            <a:off x="8371643" y="2672179"/>
            <a:ext cx="861134" cy="5289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51944C2-9E50-491C-B010-2DC60D7DB5A4}"/>
              </a:ext>
            </a:extLst>
          </p:cNvPr>
          <p:cNvCxnSpPr>
            <a:cxnSpLocks/>
          </p:cNvCxnSpPr>
          <p:nvPr/>
        </p:nvCxnSpPr>
        <p:spPr>
          <a:xfrm flipH="1" flipV="1">
            <a:off x="6525942" y="3994952"/>
            <a:ext cx="391246" cy="6214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A8311B2-6D86-41E9-A3B3-07D1AF73D914}"/>
              </a:ext>
            </a:extLst>
          </p:cNvPr>
          <p:cNvSpPr/>
          <p:nvPr/>
        </p:nvSpPr>
        <p:spPr>
          <a:xfrm>
            <a:off x="6149265" y="4653380"/>
            <a:ext cx="6096000" cy="553998"/>
          </a:xfrm>
          <a:prstGeom prst="rect">
            <a:avLst/>
          </a:prstGeom>
        </p:spPr>
        <p:txBody>
          <a:bodyPr>
            <a:spAutoFit/>
          </a:bodyPr>
          <a:lstStyle/>
          <a:p>
            <a:r>
              <a:rPr lang="en-US" sz="1500" b="1">
                <a:latin typeface="Calisto MT"/>
                <a:cs typeface="Calibri"/>
              </a:rPr>
              <a:t>Adults</a:t>
            </a:r>
            <a:r>
              <a:rPr lang="en-US" sz="1500">
                <a:latin typeface="Calisto MT"/>
                <a:cs typeface="Calibri"/>
              </a:rPr>
              <a:t> who are looking for </a:t>
            </a:r>
            <a:r>
              <a:rPr lang="en-US" sz="1500" b="1">
                <a:latin typeface="Calisto MT"/>
                <a:cs typeface="Calibri"/>
              </a:rPr>
              <a:t>value added </a:t>
            </a:r>
            <a:r>
              <a:rPr lang="en-US" sz="1500">
                <a:latin typeface="Calisto MT"/>
                <a:cs typeface="Calibri"/>
              </a:rPr>
              <a:t>and </a:t>
            </a:r>
            <a:r>
              <a:rPr lang="en-US" sz="1500" b="1">
                <a:latin typeface="Calisto MT"/>
                <a:cs typeface="Calibri"/>
              </a:rPr>
              <a:t>quality services</a:t>
            </a:r>
            <a:r>
              <a:rPr lang="en-US" sz="1500">
                <a:latin typeface="Calisto MT"/>
                <a:cs typeface="Calibri"/>
              </a:rPr>
              <a:t>. Priority is </a:t>
            </a:r>
            <a:r>
              <a:rPr lang="en-US" sz="1500" b="1">
                <a:latin typeface="Calisto MT"/>
                <a:cs typeface="Calibri"/>
              </a:rPr>
              <a:t>quality and safety</a:t>
            </a:r>
            <a:endParaRPr lang="en-US" sz="1500" b="1"/>
          </a:p>
        </p:txBody>
      </p:sp>
      <p:sp>
        <p:nvSpPr>
          <p:cNvPr id="23" name="Rectangle 22">
            <a:extLst>
              <a:ext uri="{FF2B5EF4-FFF2-40B4-BE49-F238E27FC236}">
                <a16:creationId xmlns:a16="http://schemas.microsoft.com/office/drawing/2014/main" id="{9FEDEE11-6B43-4513-B2B9-D0BCB180FDEA}"/>
              </a:ext>
            </a:extLst>
          </p:cNvPr>
          <p:cNvSpPr/>
          <p:nvPr/>
        </p:nvSpPr>
        <p:spPr>
          <a:xfrm>
            <a:off x="8921873" y="1019156"/>
            <a:ext cx="2950738" cy="1477328"/>
          </a:xfrm>
          <a:prstGeom prst="rect">
            <a:avLst/>
          </a:prstGeom>
        </p:spPr>
        <p:txBody>
          <a:bodyPr wrap="square">
            <a:spAutoFit/>
          </a:bodyPr>
          <a:lstStyle/>
          <a:p>
            <a:r>
              <a:rPr lang="en-US" sz="1500" b="1">
                <a:latin typeface="Calisto MT"/>
                <a:cs typeface="Calibri"/>
              </a:rPr>
              <a:t>Elders</a:t>
            </a:r>
            <a:r>
              <a:rPr lang="en-US" sz="1500">
                <a:latin typeface="Calisto MT"/>
                <a:cs typeface="Calibri"/>
              </a:rPr>
              <a:t> who will go for </a:t>
            </a:r>
            <a:r>
              <a:rPr lang="en-US" sz="1500" b="1">
                <a:latin typeface="Calisto MT"/>
                <a:cs typeface="Calibri"/>
              </a:rPr>
              <a:t>traditional packages</a:t>
            </a:r>
            <a:r>
              <a:rPr lang="en-US" sz="1500">
                <a:latin typeface="Calisto MT"/>
                <a:cs typeface="Calibri"/>
              </a:rPr>
              <a:t>. They are </a:t>
            </a:r>
            <a:r>
              <a:rPr lang="en-US" sz="1500" b="1">
                <a:latin typeface="Calisto MT"/>
                <a:cs typeface="Calibri"/>
              </a:rPr>
              <a:t>conservative </a:t>
            </a:r>
            <a:r>
              <a:rPr lang="en-US" sz="1500">
                <a:latin typeface="Calisto MT"/>
                <a:cs typeface="Calibri"/>
              </a:rPr>
              <a:t>and will opt for </a:t>
            </a:r>
            <a:r>
              <a:rPr lang="en-US" sz="1500" b="1">
                <a:latin typeface="Calisto MT"/>
                <a:cs typeface="Calibri"/>
              </a:rPr>
              <a:t>simpler solutions</a:t>
            </a:r>
            <a:r>
              <a:rPr lang="en-US" sz="1500">
                <a:latin typeface="Calisto MT"/>
                <a:cs typeface="Calibri"/>
              </a:rPr>
              <a:t>. They are </a:t>
            </a:r>
            <a:r>
              <a:rPr lang="en-US" sz="1500" b="1">
                <a:latin typeface="Calisto MT"/>
                <a:cs typeface="Calibri"/>
              </a:rPr>
              <a:t>infrequent </a:t>
            </a:r>
            <a:r>
              <a:rPr lang="en-US" sz="1500">
                <a:latin typeface="Calisto MT"/>
                <a:cs typeface="Calibri"/>
              </a:rPr>
              <a:t>in renting cars and can be a part of the car owners' segment.</a:t>
            </a:r>
          </a:p>
        </p:txBody>
      </p:sp>
      <p:sp>
        <p:nvSpPr>
          <p:cNvPr id="24" name="TextBox 23">
            <a:extLst>
              <a:ext uri="{FF2B5EF4-FFF2-40B4-BE49-F238E27FC236}">
                <a16:creationId xmlns:a16="http://schemas.microsoft.com/office/drawing/2014/main" id="{0F3D340B-804C-452E-AD86-6F78C6B73543}"/>
              </a:ext>
            </a:extLst>
          </p:cNvPr>
          <p:cNvSpPr txBox="1"/>
          <p:nvPr/>
        </p:nvSpPr>
        <p:spPr>
          <a:xfrm>
            <a:off x="505847" y="6269116"/>
            <a:ext cx="3357028" cy="246221"/>
          </a:xfrm>
          <a:prstGeom prst="rect">
            <a:avLst/>
          </a:prstGeom>
          <a:noFill/>
        </p:spPr>
        <p:txBody>
          <a:bodyPr wrap="square" rtlCol="0">
            <a:spAutoFit/>
          </a:bodyPr>
          <a:lstStyle/>
          <a:p>
            <a:r>
              <a:rPr lang="en-US" sz="1000"/>
              <a:t>Data Source: Statista.com</a:t>
            </a:r>
          </a:p>
        </p:txBody>
      </p:sp>
    </p:spTree>
    <p:extLst>
      <p:ext uri="{BB962C8B-B14F-4D97-AF65-F5344CB8AC3E}">
        <p14:creationId xmlns:p14="http://schemas.microsoft.com/office/powerpoint/2010/main" val="3415334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13"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8498194" cy="48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Lustria"/>
              <a:buNone/>
            </a:pPr>
            <a:r>
              <a:rPr lang="en-US" sz="3600" b="1">
                <a:solidFill>
                  <a:schemeClr val="dk1"/>
                </a:solidFill>
                <a:latin typeface="Calisto MT"/>
              </a:rPr>
              <a:t>Targeting</a:t>
            </a:r>
            <a:endParaRPr lang="en-US" sz="3600" b="1">
              <a:solidFill>
                <a:schemeClr val="dk1"/>
              </a:solidFill>
              <a:latin typeface="Calisto MT" panose="02040603050505030304" pitchFamily="18" charset="0"/>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0" name="Google Shape;121;p17">
            <a:extLst>
              <a:ext uri="{FF2B5EF4-FFF2-40B4-BE49-F238E27FC236}">
                <a16:creationId xmlns:a16="http://schemas.microsoft.com/office/drawing/2014/main" id="{2B791F98-E4D9-4F68-94AA-E096B3459049}"/>
              </a:ext>
            </a:extLst>
          </p:cNvPr>
          <p:cNvSpPr txBox="1">
            <a:spLocks/>
          </p:cNvSpPr>
          <p:nvPr/>
        </p:nvSpPr>
        <p:spPr>
          <a:xfrm>
            <a:off x="376631" y="1010945"/>
            <a:ext cx="11253251" cy="538624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b="1">
                <a:latin typeface="Calisto MT"/>
                <a:cs typeface="Calibri"/>
              </a:rPr>
              <a:t>Our Target Market</a:t>
            </a:r>
          </a:p>
          <a:p>
            <a:pPr algn="just">
              <a:buNone/>
            </a:pPr>
            <a:endParaRPr lang="en-US">
              <a:latin typeface="Calisto MT"/>
              <a:cs typeface="Calibri"/>
            </a:endParaRPr>
          </a:p>
          <a:p>
            <a:pPr marL="342900" indent="-342900" algn="just"/>
            <a:r>
              <a:rPr lang="en-US">
                <a:latin typeface="Calisto MT"/>
                <a:cs typeface="Calibri"/>
              </a:rPr>
              <a:t>Our target market will be </a:t>
            </a:r>
            <a:r>
              <a:rPr lang="en-US" b="1">
                <a:latin typeface="Calisto MT"/>
                <a:cs typeface="Calibri"/>
              </a:rPr>
              <a:t>men</a:t>
            </a:r>
            <a:r>
              <a:rPr lang="en-US">
                <a:latin typeface="Calisto MT"/>
                <a:cs typeface="Calibri"/>
              </a:rPr>
              <a:t> aged between </a:t>
            </a:r>
            <a:r>
              <a:rPr lang="en-US" b="1">
                <a:latin typeface="Calisto MT"/>
                <a:cs typeface="Calibri"/>
              </a:rPr>
              <a:t>25 – 34 years</a:t>
            </a:r>
            <a:r>
              <a:rPr lang="en-US">
                <a:latin typeface="Calisto MT"/>
                <a:cs typeface="Calibri"/>
              </a:rPr>
              <a:t> who are likely to be interested in renting cars for </a:t>
            </a:r>
            <a:r>
              <a:rPr lang="en-US" b="1">
                <a:latin typeface="Calisto MT"/>
                <a:cs typeface="Calibri"/>
              </a:rPr>
              <a:t>leisure purposes </a:t>
            </a:r>
            <a:r>
              <a:rPr lang="en-US">
                <a:latin typeface="Calisto MT"/>
                <a:cs typeface="Calibri"/>
              </a:rPr>
              <a:t>by promoting our price optimized </a:t>
            </a:r>
            <a:r>
              <a:rPr lang="en-US" b="1">
                <a:latin typeface="Calisto MT"/>
                <a:cs typeface="Calibri"/>
              </a:rPr>
              <a:t>(Economy)</a:t>
            </a:r>
            <a:r>
              <a:rPr lang="en-US">
                <a:latin typeface="Calisto MT"/>
                <a:cs typeface="Calibri"/>
              </a:rPr>
              <a:t>, </a:t>
            </a:r>
            <a:r>
              <a:rPr lang="en-US" b="1">
                <a:latin typeface="Calisto MT"/>
                <a:cs typeface="Calibri"/>
              </a:rPr>
              <a:t>compact sized cars</a:t>
            </a:r>
            <a:r>
              <a:rPr lang="en-US">
                <a:latin typeface="Calisto MT"/>
                <a:cs typeface="Calibri"/>
              </a:rPr>
              <a:t>. </a:t>
            </a:r>
            <a:endParaRPr lang="en-US">
              <a:cs typeface="Calibri"/>
            </a:endParaRPr>
          </a:p>
          <a:p>
            <a:pPr marL="342900" indent="-342900" algn="just"/>
            <a:endParaRPr lang="en-US">
              <a:latin typeface="Calisto MT"/>
              <a:cs typeface="Calibri"/>
            </a:endParaRPr>
          </a:p>
          <a:p>
            <a:pPr marL="342900" indent="-342900" algn="just"/>
            <a:r>
              <a:rPr lang="en-US">
                <a:latin typeface="Calisto MT"/>
                <a:cs typeface="Calibri"/>
              </a:rPr>
              <a:t>We would also focus on people aged between </a:t>
            </a:r>
            <a:r>
              <a:rPr lang="en-US" b="1">
                <a:latin typeface="Calisto MT"/>
                <a:cs typeface="Calibri"/>
              </a:rPr>
              <a:t>35 – 44 years</a:t>
            </a:r>
            <a:r>
              <a:rPr lang="en-US">
                <a:latin typeface="Calisto MT"/>
                <a:cs typeface="Calibri"/>
              </a:rPr>
              <a:t> who travel with families. For this group, we will promote </a:t>
            </a:r>
            <a:r>
              <a:rPr lang="en-US" b="1">
                <a:latin typeface="Calisto MT"/>
                <a:cs typeface="Calibri"/>
              </a:rPr>
              <a:t>SUV and other larger vehicles</a:t>
            </a:r>
            <a:r>
              <a:rPr lang="en-US">
                <a:latin typeface="Calisto MT"/>
                <a:cs typeface="Calibri"/>
              </a:rPr>
              <a:t> that prioritizes safety.</a:t>
            </a:r>
            <a:endParaRPr lang="en-US">
              <a:cs typeface="Calibri" panose="020F0502020204030204"/>
            </a:endParaRPr>
          </a:p>
        </p:txBody>
      </p:sp>
    </p:spTree>
    <p:extLst>
      <p:ext uri="{BB962C8B-B14F-4D97-AF65-F5344CB8AC3E}">
        <p14:creationId xmlns:p14="http://schemas.microsoft.com/office/powerpoint/2010/main" val="3318536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61"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8498194" cy="48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Lustria"/>
              <a:buNone/>
            </a:pPr>
            <a:r>
              <a:rPr lang="en-US" sz="3600" b="1">
                <a:solidFill>
                  <a:schemeClr val="dk1"/>
                </a:solidFill>
                <a:latin typeface="Calisto MT"/>
              </a:rPr>
              <a:t>Targeting</a:t>
            </a:r>
            <a:endParaRPr lang="en-US" sz="3600" b="1">
              <a:solidFill>
                <a:schemeClr val="dk1"/>
              </a:solidFill>
              <a:latin typeface="Calisto MT" panose="02040603050505030304" pitchFamily="18" charset="0"/>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0" name="Google Shape;121;p17">
            <a:extLst>
              <a:ext uri="{FF2B5EF4-FFF2-40B4-BE49-F238E27FC236}">
                <a16:creationId xmlns:a16="http://schemas.microsoft.com/office/drawing/2014/main" id="{2B791F98-E4D9-4F68-94AA-E096B3459049}"/>
              </a:ext>
            </a:extLst>
          </p:cNvPr>
          <p:cNvSpPr txBox="1">
            <a:spLocks/>
          </p:cNvSpPr>
          <p:nvPr/>
        </p:nvSpPr>
        <p:spPr>
          <a:xfrm>
            <a:off x="376631" y="1010945"/>
            <a:ext cx="11253251" cy="538624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b="1">
                <a:latin typeface="Calisto MT"/>
                <a:cs typeface="Calibri"/>
              </a:rPr>
              <a:t>Target segment for cars:</a:t>
            </a:r>
          </a:p>
          <a:p>
            <a:pPr marL="0" indent="0" algn="just">
              <a:buNone/>
            </a:pPr>
            <a:endParaRPr lang="en-US" sz="2000" b="1">
              <a:latin typeface="Calisto MT"/>
              <a:cs typeface="Calibri"/>
            </a:endParaRPr>
          </a:p>
          <a:p>
            <a:pPr algn="just"/>
            <a:r>
              <a:rPr lang="en-US" sz="2000" b="1">
                <a:latin typeface="Calisto MT"/>
                <a:cs typeface="Calibri"/>
              </a:rPr>
              <a:t>Economy </a:t>
            </a:r>
            <a:r>
              <a:rPr lang="en-US" sz="2000">
                <a:latin typeface="Calisto MT"/>
                <a:cs typeface="Calibri"/>
              </a:rPr>
              <a:t>cars accounted for </a:t>
            </a:r>
          </a:p>
          <a:p>
            <a:pPr marL="0" indent="0" algn="just">
              <a:buNone/>
            </a:pPr>
            <a:r>
              <a:rPr lang="en-US" sz="2000">
                <a:latin typeface="Calisto MT"/>
                <a:cs typeface="Calibri"/>
              </a:rPr>
              <a:t>approximately </a:t>
            </a:r>
            <a:r>
              <a:rPr lang="en-US" sz="2000" b="1">
                <a:latin typeface="Calisto MT"/>
                <a:cs typeface="Calibri"/>
              </a:rPr>
              <a:t>33.1% </a:t>
            </a:r>
            <a:r>
              <a:rPr lang="en-US" sz="2000">
                <a:latin typeface="Calisto MT"/>
                <a:cs typeface="Calibri"/>
              </a:rPr>
              <a:t>share of the</a:t>
            </a:r>
            <a:endParaRPr lang="en-US">
              <a:latin typeface="Calibri" panose="020F0502020204030204"/>
              <a:cs typeface="Calibri"/>
            </a:endParaRPr>
          </a:p>
          <a:p>
            <a:pPr marL="0" indent="0" algn="just">
              <a:buNone/>
            </a:pPr>
            <a:r>
              <a:rPr lang="en-US" sz="2000">
                <a:latin typeface="Calisto MT"/>
                <a:cs typeface="Calibri"/>
              </a:rPr>
              <a:t>global market in terms of</a:t>
            </a:r>
            <a:r>
              <a:rPr lang="en-US" sz="2000" b="1">
                <a:latin typeface="Calisto MT"/>
                <a:cs typeface="Calibri"/>
              </a:rPr>
              <a:t> revenue</a:t>
            </a:r>
            <a:r>
              <a:rPr lang="en-US" sz="2000">
                <a:latin typeface="Calisto MT"/>
                <a:cs typeface="Calibri"/>
              </a:rPr>
              <a:t>.</a:t>
            </a:r>
            <a:endParaRPr lang="en-US">
              <a:cs typeface="Calibri" panose="020F0502020204030204"/>
            </a:endParaRPr>
          </a:p>
          <a:p>
            <a:pPr marL="0" indent="0" algn="just">
              <a:buNone/>
            </a:pPr>
            <a:endParaRPr lang="en-US" sz="2000">
              <a:latin typeface="Calisto MT"/>
              <a:cs typeface="Calibri"/>
            </a:endParaRPr>
          </a:p>
          <a:p>
            <a:pPr algn="just"/>
            <a:r>
              <a:rPr lang="en-US" sz="2000">
                <a:latin typeface="Calibri" panose="020F0502020204030204"/>
                <a:cs typeface="Calibri"/>
              </a:rPr>
              <a:t>This car type is </a:t>
            </a:r>
            <a:r>
              <a:rPr lang="en-US" sz="2000" b="1">
                <a:latin typeface="Calibri" panose="020F0502020204030204"/>
                <a:cs typeface="Calibri"/>
              </a:rPr>
              <a:t>price optimized</a:t>
            </a:r>
          </a:p>
          <a:p>
            <a:pPr marL="0" indent="0" algn="just">
              <a:buNone/>
            </a:pPr>
            <a:r>
              <a:rPr lang="en-US" sz="2000">
                <a:latin typeface="Calibri" panose="020F0502020204030204"/>
                <a:cs typeface="Calibri"/>
              </a:rPr>
              <a:t>and is a </a:t>
            </a:r>
            <a:r>
              <a:rPr lang="en-US" sz="2000" b="1">
                <a:latin typeface="Calibri" panose="020F0502020204030204"/>
                <a:cs typeface="Calibri"/>
              </a:rPr>
              <a:t>convenient </a:t>
            </a:r>
            <a:r>
              <a:rPr lang="en-US" sz="2000">
                <a:latin typeface="Calibri" panose="020F0502020204030204"/>
                <a:cs typeface="Calibri"/>
              </a:rPr>
              <a:t>choice for</a:t>
            </a:r>
            <a:endParaRPr lang="en-US">
              <a:latin typeface="Calibri" panose="020F0502020204030204"/>
              <a:cs typeface="Calibri"/>
            </a:endParaRPr>
          </a:p>
          <a:p>
            <a:pPr marL="0" indent="0" algn="just">
              <a:buNone/>
            </a:pPr>
            <a:r>
              <a:rPr lang="en-US" sz="2000" b="1">
                <a:latin typeface="Calibri" panose="020F0502020204030204"/>
                <a:cs typeface="Calibri"/>
              </a:rPr>
              <a:t>daily users</a:t>
            </a:r>
            <a:r>
              <a:rPr lang="en-US" sz="2000">
                <a:latin typeface="Calibri" panose="020F0502020204030204"/>
                <a:cs typeface="Calibri"/>
              </a:rPr>
              <a:t>.</a:t>
            </a:r>
          </a:p>
          <a:p>
            <a:pPr>
              <a:buFont typeface="Arial"/>
              <a:buChar char="•"/>
            </a:pPr>
            <a:endParaRPr lang="en-US" sz="2000">
              <a:latin typeface="Calibri" panose="020F0502020204030204"/>
              <a:cs typeface="Calibri"/>
            </a:endParaRPr>
          </a:p>
          <a:p>
            <a:pPr>
              <a:buFont typeface="Arial"/>
              <a:buChar char="•"/>
            </a:pPr>
            <a:r>
              <a:rPr lang="en-US" sz="2000">
                <a:latin typeface="Calibri" panose="020F0502020204030204"/>
                <a:cs typeface="Calibri"/>
              </a:rPr>
              <a:t>It is the </a:t>
            </a:r>
            <a:r>
              <a:rPr lang="en-US" sz="2000" b="1">
                <a:latin typeface="Calibri" panose="020F0502020204030204"/>
                <a:cs typeface="Calibri"/>
              </a:rPr>
              <a:t>fastest growing </a:t>
            </a:r>
            <a:r>
              <a:rPr lang="en-US" sz="2000">
                <a:latin typeface="Calibri" panose="020F0502020204030204"/>
                <a:cs typeface="Calibri"/>
              </a:rPr>
              <a:t>type of car with Compound  Annual Growth Rate </a:t>
            </a:r>
            <a:r>
              <a:rPr lang="en-US" sz="2000" b="1">
                <a:latin typeface="Calibri" panose="020F0502020204030204"/>
                <a:cs typeface="Calibri"/>
              </a:rPr>
              <a:t>(CAGR)</a:t>
            </a:r>
            <a:r>
              <a:rPr lang="en-US" sz="2000">
                <a:latin typeface="Calibri" panose="020F0502020204030204"/>
                <a:cs typeface="Calibri"/>
              </a:rPr>
              <a:t>of around </a:t>
            </a:r>
            <a:r>
              <a:rPr lang="en-US" sz="2000" b="1">
                <a:latin typeface="Calibri" panose="020F0502020204030204"/>
                <a:cs typeface="Calibri"/>
              </a:rPr>
              <a:t>13.73%</a:t>
            </a:r>
            <a:r>
              <a:rPr lang="en-US" sz="2000">
                <a:latin typeface="Calibri" panose="020F0502020204030204"/>
                <a:cs typeface="Calibri"/>
              </a:rPr>
              <a:t> </a:t>
            </a:r>
            <a:endParaRPr lang="en-US"/>
          </a:p>
          <a:p>
            <a:pPr marL="0" indent="0" algn="just">
              <a:buNone/>
            </a:pPr>
            <a:endParaRPr lang="en-US" b="1">
              <a:latin typeface="Calibri" panose="020F0502020204030204"/>
              <a:cs typeface="Calibri"/>
            </a:endParaRPr>
          </a:p>
          <a:p>
            <a:pPr algn="just"/>
            <a:endParaRPr lang="en-US">
              <a:latin typeface="Calibri" panose="020F0502020204030204"/>
              <a:cs typeface="Calibri"/>
            </a:endParaRPr>
          </a:p>
          <a:p>
            <a:pPr algn="just"/>
            <a:endParaRPr lang="en-US">
              <a:latin typeface="Calibri" panose="020F0502020204030204"/>
              <a:cs typeface="Calibri"/>
            </a:endParaRPr>
          </a:p>
        </p:txBody>
      </p:sp>
      <p:pic>
        <p:nvPicPr>
          <p:cNvPr id="5" name="Picture 5" descr="A screenshot of a cell phone&#10;&#10;Description generated with high confidence">
            <a:extLst>
              <a:ext uri="{FF2B5EF4-FFF2-40B4-BE49-F238E27FC236}">
                <a16:creationId xmlns:a16="http://schemas.microsoft.com/office/drawing/2014/main" id="{7164A679-E981-4A9F-A9EC-7A04F60BF126}"/>
              </a:ext>
            </a:extLst>
          </p:cNvPr>
          <p:cNvPicPr>
            <a:picLocks noChangeAspect="1"/>
          </p:cNvPicPr>
          <p:nvPr/>
        </p:nvPicPr>
        <p:blipFill>
          <a:blip r:embed="rId8"/>
          <a:stretch>
            <a:fillRect/>
          </a:stretch>
        </p:blipFill>
        <p:spPr>
          <a:xfrm>
            <a:off x="4246880" y="1407385"/>
            <a:ext cx="7945120" cy="3749358"/>
          </a:xfrm>
          <a:prstGeom prst="rect">
            <a:avLst/>
          </a:prstGeom>
        </p:spPr>
      </p:pic>
      <p:sp>
        <p:nvSpPr>
          <p:cNvPr id="9" name="TextBox 8">
            <a:extLst>
              <a:ext uri="{FF2B5EF4-FFF2-40B4-BE49-F238E27FC236}">
                <a16:creationId xmlns:a16="http://schemas.microsoft.com/office/drawing/2014/main" id="{75C3E90A-4A9F-4D02-9C41-29D7BB427598}"/>
              </a:ext>
            </a:extLst>
          </p:cNvPr>
          <p:cNvSpPr txBox="1"/>
          <p:nvPr/>
        </p:nvSpPr>
        <p:spPr>
          <a:xfrm>
            <a:off x="505847" y="6269116"/>
            <a:ext cx="3357028" cy="246221"/>
          </a:xfrm>
          <a:prstGeom prst="rect">
            <a:avLst/>
          </a:prstGeom>
          <a:noFill/>
        </p:spPr>
        <p:txBody>
          <a:bodyPr wrap="square" rtlCol="0">
            <a:spAutoFit/>
          </a:bodyPr>
          <a:lstStyle/>
          <a:p>
            <a:r>
              <a:rPr lang="en-US" sz="1000"/>
              <a:t>Data Source: Statista.com</a:t>
            </a:r>
          </a:p>
        </p:txBody>
      </p:sp>
    </p:spTree>
    <p:extLst>
      <p:ext uri="{BB962C8B-B14F-4D97-AF65-F5344CB8AC3E}">
        <p14:creationId xmlns:p14="http://schemas.microsoft.com/office/powerpoint/2010/main" val="913421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09"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8498194" cy="48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Lustria"/>
              <a:buNone/>
            </a:pPr>
            <a:r>
              <a:rPr lang="en-US" sz="3600" b="1">
                <a:solidFill>
                  <a:schemeClr val="dk1"/>
                </a:solidFill>
                <a:latin typeface="Calisto MT"/>
                <a:sym typeface="Lustria"/>
              </a:rPr>
              <a:t>Targeting</a:t>
            </a:r>
            <a:endParaRPr lang="en-US" b="1">
              <a:solidFill>
                <a:schemeClr val="dk1"/>
              </a:solidFill>
              <a:latin typeface="Calisto MT" panose="02040603050505030304" pitchFamily="18" charset="0"/>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0" name="Google Shape;121;p17">
            <a:extLst>
              <a:ext uri="{FF2B5EF4-FFF2-40B4-BE49-F238E27FC236}">
                <a16:creationId xmlns:a16="http://schemas.microsoft.com/office/drawing/2014/main" id="{2B791F98-E4D9-4F68-94AA-E096B3459049}"/>
              </a:ext>
            </a:extLst>
          </p:cNvPr>
          <p:cNvSpPr txBox="1">
            <a:spLocks/>
          </p:cNvSpPr>
          <p:nvPr/>
        </p:nvSpPr>
        <p:spPr>
          <a:xfrm>
            <a:off x="376632" y="1010945"/>
            <a:ext cx="4275268" cy="538624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latin typeface="Calisto MT"/>
              </a:rPr>
              <a:t>Target segment for Customer age:</a:t>
            </a:r>
          </a:p>
          <a:p>
            <a:r>
              <a:rPr lang="en-US" sz="2000" b="1">
                <a:latin typeface="Calisto MT"/>
              </a:rPr>
              <a:t>Highest </a:t>
            </a:r>
            <a:r>
              <a:rPr lang="en-US" sz="2000">
                <a:latin typeface="Calisto MT"/>
              </a:rPr>
              <a:t>car renters are between    </a:t>
            </a:r>
            <a:r>
              <a:rPr lang="en-US" sz="2000" b="1">
                <a:latin typeface="Calisto MT"/>
              </a:rPr>
              <a:t>25 – 34 </a:t>
            </a:r>
            <a:r>
              <a:rPr lang="en-US" sz="2000">
                <a:latin typeface="Calisto MT"/>
              </a:rPr>
              <a:t>years age group with </a:t>
            </a:r>
            <a:r>
              <a:rPr lang="en-US" sz="2000" b="1">
                <a:latin typeface="Calisto MT"/>
              </a:rPr>
              <a:t>35%</a:t>
            </a:r>
            <a:endParaRPr lang="en-US" sz="2000" b="1">
              <a:latin typeface="Calibri" panose="020F0502020204030204"/>
              <a:cs typeface="Calibri" panose="020F0502020204030204"/>
            </a:endParaRPr>
          </a:p>
          <a:p>
            <a:r>
              <a:rPr lang="en-US" sz="2000">
                <a:latin typeface="Calisto MT"/>
              </a:rPr>
              <a:t>This age group prioritizes</a:t>
            </a:r>
            <a:r>
              <a:rPr lang="en-US" sz="2000">
                <a:latin typeface="Calibri" panose="020F0502020204030204"/>
                <a:cs typeface="Calibri"/>
              </a:rPr>
              <a:t> </a:t>
            </a:r>
            <a:r>
              <a:rPr lang="en-US" sz="2000" b="1">
                <a:latin typeface="Calisto MT"/>
              </a:rPr>
              <a:t>price, convenience and safety</a:t>
            </a:r>
            <a:r>
              <a:rPr lang="en-US" sz="2000">
                <a:latin typeface="Calisto MT"/>
              </a:rPr>
              <a:t>. </a:t>
            </a:r>
            <a:endParaRPr lang="en-US" sz="2000">
              <a:latin typeface="Calibri" panose="020F0502020204030204"/>
              <a:cs typeface="Calibri"/>
            </a:endParaRPr>
          </a:p>
          <a:p>
            <a:r>
              <a:rPr lang="en-US" sz="2000" err="1">
                <a:latin typeface="Calisto MT"/>
                <a:cs typeface="Calibri"/>
              </a:rPr>
              <a:t>Turo’s</a:t>
            </a:r>
            <a:r>
              <a:rPr lang="en-US" sz="2000">
                <a:latin typeface="Calisto MT"/>
                <a:cs typeface="Calibri"/>
              </a:rPr>
              <a:t> </a:t>
            </a:r>
            <a:r>
              <a:rPr lang="en-US" sz="2000" b="1">
                <a:latin typeface="Calisto MT"/>
                <a:cs typeface="Calibri"/>
              </a:rPr>
              <a:t>current strategy </a:t>
            </a:r>
            <a:r>
              <a:rPr lang="en-US" sz="2000">
                <a:latin typeface="Calisto MT"/>
                <a:cs typeface="Calibri"/>
              </a:rPr>
              <a:t>focuses </a:t>
            </a:r>
            <a:endParaRPr lang="en-US" sz="2000">
              <a:latin typeface="Calibri" panose="020F0502020204030204"/>
              <a:cs typeface="Calibri"/>
            </a:endParaRPr>
          </a:p>
          <a:p>
            <a:pPr marL="0" indent="0">
              <a:buNone/>
            </a:pPr>
            <a:r>
              <a:rPr lang="en-US" sz="2000">
                <a:latin typeface="Calisto MT"/>
                <a:cs typeface="Calibri"/>
              </a:rPr>
              <a:t>    on the </a:t>
            </a:r>
            <a:r>
              <a:rPr lang="en-US" sz="2000" b="1">
                <a:latin typeface="Calisto MT"/>
                <a:cs typeface="Calibri"/>
              </a:rPr>
              <a:t>luxury car </a:t>
            </a:r>
            <a:r>
              <a:rPr lang="en-US" sz="2000">
                <a:latin typeface="Calisto MT"/>
                <a:cs typeface="Calibri"/>
              </a:rPr>
              <a:t>market</a:t>
            </a:r>
            <a:endParaRPr lang="en-US" sz="2000">
              <a:cs typeface="Calibri"/>
            </a:endParaRPr>
          </a:p>
        </p:txBody>
      </p:sp>
      <p:pic>
        <p:nvPicPr>
          <p:cNvPr id="5" name="Picture 5" descr="A screenshot of a cell phone&#10;&#10;Description generated with high confidence">
            <a:extLst>
              <a:ext uri="{FF2B5EF4-FFF2-40B4-BE49-F238E27FC236}">
                <a16:creationId xmlns:a16="http://schemas.microsoft.com/office/drawing/2014/main" id="{AFA17949-FB75-4279-B614-B5C3B32B3DCF}"/>
              </a:ext>
            </a:extLst>
          </p:cNvPr>
          <p:cNvPicPr>
            <a:picLocks noChangeAspect="1"/>
          </p:cNvPicPr>
          <p:nvPr/>
        </p:nvPicPr>
        <p:blipFill>
          <a:blip r:embed="rId8"/>
          <a:stretch>
            <a:fillRect/>
          </a:stretch>
        </p:blipFill>
        <p:spPr>
          <a:xfrm>
            <a:off x="5219302" y="808131"/>
            <a:ext cx="6410579" cy="2956002"/>
          </a:xfrm>
          <a:prstGeom prst="rect">
            <a:avLst/>
          </a:prstGeom>
        </p:spPr>
      </p:pic>
      <p:sp>
        <p:nvSpPr>
          <p:cNvPr id="3" name="Rectangle 2">
            <a:extLst>
              <a:ext uri="{FF2B5EF4-FFF2-40B4-BE49-F238E27FC236}">
                <a16:creationId xmlns:a16="http://schemas.microsoft.com/office/drawing/2014/main" id="{A88DD05B-B9F6-4CCE-A040-D9BDBD58FAD8}"/>
              </a:ext>
            </a:extLst>
          </p:cNvPr>
          <p:cNvSpPr/>
          <p:nvPr/>
        </p:nvSpPr>
        <p:spPr>
          <a:xfrm>
            <a:off x="376632" y="4325619"/>
            <a:ext cx="3893528" cy="984885"/>
          </a:xfrm>
          <a:prstGeom prst="rect">
            <a:avLst/>
          </a:prstGeom>
        </p:spPr>
        <p:txBody>
          <a:bodyPr wrap="square">
            <a:spAutoFit/>
          </a:bodyPr>
          <a:lstStyle/>
          <a:p>
            <a:pPr algn="just"/>
            <a:r>
              <a:rPr lang="en-US" b="1">
                <a:latin typeface="Calisto MT"/>
                <a:cs typeface="Calibri"/>
              </a:rPr>
              <a:t>Target Segment for Gender:</a:t>
            </a:r>
          </a:p>
          <a:p>
            <a:pPr marL="342900" indent="-342900" algn="just">
              <a:buFont typeface="Arial" panose="020B0604020202020204" pitchFamily="34" charset="0"/>
              <a:buChar char="•"/>
            </a:pPr>
            <a:r>
              <a:rPr lang="en-US" sz="2000">
                <a:latin typeface="Calisto MT"/>
              </a:rPr>
              <a:t>Males more frequently rent out cars than females</a:t>
            </a:r>
          </a:p>
        </p:txBody>
      </p:sp>
      <p:pic>
        <p:nvPicPr>
          <p:cNvPr id="11" name="Picture 5" descr="A screenshot of a cell phone&#10;&#10;Description generated with very high confidence">
            <a:extLst>
              <a:ext uri="{FF2B5EF4-FFF2-40B4-BE49-F238E27FC236}">
                <a16:creationId xmlns:a16="http://schemas.microsoft.com/office/drawing/2014/main" id="{5E5624C3-0E70-4280-9F79-573E5E3B2B40}"/>
              </a:ext>
            </a:extLst>
          </p:cNvPr>
          <p:cNvPicPr>
            <a:picLocks noChangeAspect="1"/>
          </p:cNvPicPr>
          <p:nvPr/>
        </p:nvPicPr>
        <p:blipFill>
          <a:blip r:embed="rId9"/>
          <a:stretch>
            <a:fillRect/>
          </a:stretch>
        </p:blipFill>
        <p:spPr>
          <a:xfrm>
            <a:off x="5499722" y="3970106"/>
            <a:ext cx="5531855" cy="2486188"/>
          </a:xfrm>
          <a:prstGeom prst="rect">
            <a:avLst/>
          </a:prstGeom>
        </p:spPr>
      </p:pic>
      <p:sp>
        <p:nvSpPr>
          <p:cNvPr id="12" name="TextBox 11">
            <a:extLst>
              <a:ext uri="{FF2B5EF4-FFF2-40B4-BE49-F238E27FC236}">
                <a16:creationId xmlns:a16="http://schemas.microsoft.com/office/drawing/2014/main" id="{E2034A9D-7DDA-446D-8419-DC2EF2B8C9C4}"/>
              </a:ext>
            </a:extLst>
          </p:cNvPr>
          <p:cNvSpPr txBox="1"/>
          <p:nvPr/>
        </p:nvSpPr>
        <p:spPr>
          <a:xfrm>
            <a:off x="505847" y="6269116"/>
            <a:ext cx="3357028" cy="246221"/>
          </a:xfrm>
          <a:prstGeom prst="rect">
            <a:avLst/>
          </a:prstGeom>
          <a:noFill/>
        </p:spPr>
        <p:txBody>
          <a:bodyPr wrap="square" rtlCol="0">
            <a:spAutoFit/>
          </a:bodyPr>
          <a:lstStyle/>
          <a:p>
            <a:r>
              <a:rPr lang="en-US" sz="1000"/>
              <a:t>Data Source: Statista.com</a:t>
            </a:r>
          </a:p>
        </p:txBody>
      </p:sp>
    </p:spTree>
    <p:extLst>
      <p:ext uri="{BB962C8B-B14F-4D97-AF65-F5344CB8AC3E}">
        <p14:creationId xmlns:p14="http://schemas.microsoft.com/office/powerpoint/2010/main" val="3137406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57"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8498194" cy="48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Lustria"/>
              <a:buNone/>
            </a:pPr>
            <a:r>
              <a:rPr lang="en-US" sz="3600" b="1">
                <a:solidFill>
                  <a:schemeClr val="dk1"/>
                </a:solidFill>
                <a:latin typeface="Calisto MT"/>
              </a:rPr>
              <a:t>Targeting</a:t>
            </a:r>
            <a:endParaRPr lang="en-US" sz="3600" b="1">
              <a:solidFill>
                <a:schemeClr val="dk1"/>
              </a:solidFill>
              <a:latin typeface="Calisto MT" panose="02040603050505030304" pitchFamily="18" charset="0"/>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0" name="Google Shape;121;p17">
            <a:extLst>
              <a:ext uri="{FF2B5EF4-FFF2-40B4-BE49-F238E27FC236}">
                <a16:creationId xmlns:a16="http://schemas.microsoft.com/office/drawing/2014/main" id="{2B791F98-E4D9-4F68-94AA-E096B3459049}"/>
              </a:ext>
            </a:extLst>
          </p:cNvPr>
          <p:cNvSpPr txBox="1">
            <a:spLocks/>
          </p:cNvSpPr>
          <p:nvPr/>
        </p:nvSpPr>
        <p:spPr>
          <a:xfrm>
            <a:off x="376632" y="1010945"/>
            <a:ext cx="7551128" cy="538624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a:latin typeface="Calisto MT"/>
                <a:cs typeface="Calibri" panose="020F0502020204030204"/>
              </a:rPr>
              <a:t>Target Segment for Purpose:</a:t>
            </a:r>
          </a:p>
          <a:p>
            <a:pPr marL="457200" indent="-457200" algn="just"/>
            <a:r>
              <a:rPr lang="en-US" sz="2400" b="1">
                <a:latin typeface="Calisto MT"/>
              </a:rPr>
              <a:t>45% </a:t>
            </a:r>
            <a:r>
              <a:rPr lang="en-US" sz="2400">
                <a:latin typeface="Calisto MT"/>
              </a:rPr>
              <a:t>of people rent out cars for </a:t>
            </a:r>
            <a:r>
              <a:rPr lang="en-US" sz="2400" b="1">
                <a:latin typeface="Calisto MT"/>
              </a:rPr>
              <a:t>replacement</a:t>
            </a:r>
            <a:r>
              <a:rPr lang="en-US" sz="2400">
                <a:latin typeface="Calisto MT"/>
              </a:rPr>
              <a:t>.</a:t>
            </a:r>
            <a:endParaRPr lang="en-US" sz="2400">
              <a:latin typeface="Calisto MT"/>
              <a:cs typeface="Calibri"/>
            </a:endParaRPr>
          </a:p>
          <a:p>
            <a:pPr marL="0" indent="0" algn="just">
              <a:buNone/>
            </a:pPr>
            <a:r>
              <a:rPr lang="en-US" sz="2400">
                <a:latin typeface="Calisto MT"/>
              </a:rPr>
              <a:t>Replacements could be due to car breakdown, emergency, need of an extra car</a:t>
            </a:r>
            <a:r>
              <a:rPr lang="en-US" sz="2400">
                <a:latin typeface="Calisto MT"/>
                <a:cs typeface="Calibri"/>
              </a:rPr>
              <a:t> </a:t>
            </a:r>
            <a:r>
              <a:rPr lang="en-US" sz="2400">
                <a:latin typeface="Calisto MT"/>
              </a:rPr>
              <a:t>or a bigger car. We are </a:t>
            </a:r>
            <a:r>
              <a:rPr lang="en-US" sz="2400" b="1">
                <a:latin typeface="Calisto MT"/>
              </a:rPr>
              <a:t>promoting our economy cars </a:t>
            </a:r>
            <a:r>
              <a:rPr lang="en-US" sz="2400">
                <a:latin typeface="Calisto MT"/>
              </a:rPr>
              <a:t>for replacement purposes</a:t>
            </a:r>
          </a:p>
          <a:p>
            <a:pPr marL="0" indent="0" algn="just">
              <a:buNone/>
            </a:pPr>
            <a:endParaRPr lang="en-US" sz="2400">
              <a:latin typeface="Calisto MT"/>
            </a:endParaRPr>
          </a:p>
          <a:p>
            <a:pPr marL="457200" indent="-457200"/>
            <a:r>
              <a:rPr lang="en-US" sz="2400" b="1">
                <a:latin typeface="Calisto MT"/>
              </a:rPr>
              <a:t>34% </a:t>
            </a:r>
            <a:r>
              <a:rPr lang="en-US" sz="2400">
                <a:latin typeface="Calisto MT"/>
              </a:rPr>
              <a:t>of people rent cars for </a:t>
            </a:r>
            <a:r>
              <a:rPr lang="en-US" sz="2400" b="1">
                <a:latin typeface="Calisto MT"/>
              </a:rPr>
              <a:t>leisure</a:t>
            </a:r>
            <a:r>
              <a:rPr lang="en-US" sz="2400">
                <a:latin typeface="Calisto MT"/>
              </a:rPr>
              <a:t>.</a:t>
            </a:r>
          </a:p>
          <a:p>
            <a:pPr marL="0" indent="0">
              <a:buNone/>
            </a:pPr>
            <a:r>
              <a:rPr lang="en-US" sz="2400">
                <a:latin typeface="Calisto MT"/>
              </a:rPr>
              <a:t>The leisure purpose includes small trips, family trips, road trips and luxury rides. We will target leisure segment and </a:t>
            </a:r>
            <a:r>
              <a:rPr lang="en-US" sz="2400" b="1">
                <a:latin typeface="Calisto MT"/>
              </a:rPr>
              <a:t>promote </a:t>
            </a:r>
            <a:r>
              <a:rPr lang="en-US" sz="2400">
                <a:latin typeface="Calisto MT"/>
              </a:rPr>
              <a:t>our </a:t>
            </a:r>
            <a:r>
              <a:rPr lang="en-US" sz="2400" b="1">
                <a:latin typeface="Calisto MT"/>
              </a:rPr>
              <a:t>affordable and convenient </a:t>
            </a:r>
            <a:r>
              <a:rPr lang="en-US" sz="2400">
                <a:latin typeface="Calisto MT"/>
              </a:rPr>
              <a:t>rental service to drive the shift away from traditional renting options.</a:t>
            </a:r>
            <a:endParaRPr lang="en-US" sz="2400">
              <a:latin typeface="Calisto MT"/>
              <a:cs typeface="Calibri"/>
            </a:endParaRPr>
          </a:p>
        </p:txBody>
      </p:sp>
      <p:pic>
        <p:nvPicPr>
          <p:cNvPr id="3" name="Picture 4" descr="A picture containing accessory&#10;&#10;Description generated with high confidence">
            <a:extLst>
              <a:ext uri="{FF2B5EF4-FFF2-40B4-BE49-F238E27FC236}">
                <a16:creationId xmlns:a16="http://schemas.microsoft.com/office/drawing/2014/main" id="{8B8CC986-04B8-4C6F-B7EE-253C76D600C0}"/>
              </a:ext>
            </a:extLst>
          </p:cNvPr>
          <p:cNvPicPr>
            <a:picLocks noChangeAspect="1"/>
          </p:cNvPicPr>
          <p:nvPr/>
        </p:nvPicPr>
        <p:blipFill>
          <a:blip r:embed="rId8"/>
          <a:stretch>
            <a:fillRect/>
          </a:stretch>
        </p:blipFill>
        <p:spPr>
          <a:xfrm>
            <a:off x="7855321" y="795633"/>
            <a:ext cx="3776388" cy="5307882"/>
          </a:xfrm>
          <a:prstGeom prst="rect">
            <a:avLst/>
          </a:prstGeom>
        </p:spPr>
      </p:pic>
      <p:sp>
        <p:nvSpPr>
          <p:cNvPr id="9" name="TextBox 8">
            <a:extLst>
              <a:ext uri="{FF2B5EF4-FFF2-40B4-BE49-F238E27FC236}">
                <a16:creationId xmlns:a16="http://schemas.microsoft.com/office/drawing/2014/main" id="{CE498F7D-A561-4D24-89D3-39C773158EB9}"/>
              </a:ext>
            </a:extLst>
          </p:cNvPr>
          <p:cNvSpPr txBox="1"/>
          <p:nvPr/>
        </p:nvSpPr>
        <p:spPr>
          <a:xfrm>
            <a:off x="505847" y="6269116"/>
            <a:ext cx="3357028" cy="246221"/>
          </a:xfrm>
          <a:prstGeom prst="rect">
            <a:avLst/>
          </a:prstGeom>
          <a:noFill/>
        </p:spPr>
        <p:txBody>
          <a:bodyPr wrap="square" rtlCol="0">
            <a:spAutoFit/>
          </a:bodyPr>
          <a:lstStyle/>
          <a:p>
            <a:r>
              <a:rPr lang="en-US" sz="1000"/>
              <a:t>Data Source: Statista.com</a:t>
            </a:r>
          </a:p>
        </p:txBody>
      </p:sp>
    </p:spTree>
    <p:extLst>
      <p:ext uri="{BB962C8B-B14F-4D97-AF65-F5344CB8AC3E}">
        <p14:creationId xmlns:p14="http://schemas.microsoft.com/office/powerpoint/2010/main" val="2478663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05"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8498194" cy="489900"/>
          </a:xfrm>
          <a:prstGeom prst="rect">
            <a:avLst/>
          </a:prstGeom>
          <a:noFill/>
          <a:ln>
            <a:noFill/>
          </a:ln>
        </p:spPr>
        <p:txBody>
          <a:bodyPr spcFirstLastPara="1" wrap="square" lIns="91425" tIns="45700" rIns="91425" bIns="45700" anchor="ctr" anchorCtr="0">
            <a:noAutofit/>
          </a:bodyPr>
          <a:lstStyle/>
          <a:p>
            <a:pPr>
              <a:lnSpc>
                <a:spcPct val="90000"/>
              </a:lnSpc>
              <a:buClr>
                <a:schemeClr val="dk1"/>
              </a:buClr>
              <a:buSzPts val="3600"/>
            </a:pPr>
            <a:r>
              <a:rPr lang="en-US" sz="2800" b="1">
                <a:solidFill>
                  <a:schemeClr val="dk1"/>
                </a:solidFill>
                <a:latin typeface="Calisto MT"/>
                <a:sym typeface="Lustria"/>
              </a:rPr>
              <a:t>Positioning Statement</a:t>
            </a:r>
            <a:endParaRPr lang="en-US" sz="2800" b="1">
              <a:solidFill>
                <a:schemeClr val="dk1"/>
              </a:solidFill>
              <a:latin typeface="Calisto MT" panose="02040603050505030304" pitchFamily="18" charset="0"/>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0" name="Google Shape;121;p17">
            <a:extLst>
              <a:ext uri="{FF2B5EF4-FFF2-40B4-BE49-F238E27FC236}">
                <a16:creationId xmlns:a16="http://schemas.microsoft.com/office/drawing/2014/main" id="{2B791F98-E4D9-4F68-94AA-E096B3459049}"/>
              </a:ext>
            </a:extLst>
          </p:cNvPr>
          <p:cNvSpPr txBox="1">
            <a:spLocks/>
          </p:cNvSpPr>
          <p:nvPr/>
        </p:nvSpPr>
        <p:spPr>
          <a:xfrm>
            <a:off x="376631" y="1010945"/>
            <a:ext cx="11253251" cy="538624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None/>
            </a:pPr>
            <a:r>
              <a:rPr lang="en-US" sz="2400">
                <a:latin typeface="Calisto MT"/>
              </a:rPr>
              <a:t>Car Renters:</a:t>
            </a:r>
            <a:endParaRPr lang="en-US" sz="2400"/>
          </a:p>
          <a:p>
            <a:pPr algn="just">
              <a:buNone/>
            </a:pPr>
            <a:r>
              <a:rPr lang="en-US" sz="2000">
                <a:latin typeface="Calisto MT"/>
              </a:rPr>
              <a:t>“Turo 2.0, unlike the other car rental </a:t>
            </a:r>
            <a:endParaRPr lang="en-US" sz="2000">
              <a:latin typeface="Calibri" panose="020F0502020204030204"/>
              <a:cs typeface="Calibri" panose="020F0502020204030204"/>
            </a:endParaRPr>
          </a:p>
          <a:p>
            <a:pPr algn="just">
              <a:buNone/>
            </a:pPr>
            <a:r>
              <a:rPr lang="en-US" sz="2000">
                <a:latin typeface="Calisto MT"/>
              </a:rPr>
              <a:t>options gives you flexible, hassle free </a:t>
            </a:r>
            <a:endParaRPr lang="en-US" sz="2000">
              <a:latin typeface="Calibri" panose="020F0502020204030204"/>
              <a:cs typeface="Calibri"/>
            </a:endParaRPr>
          </a:p>
          <a:p>
            <a:pPr algn="just">
              <a:buNone/>
            </a:pPr>
            <a:r>
              <a:rPr lang="en-US" sz="2000">
                <a:latin typeface="Calisto MT"/>
              </a:rPr>
              <a:t>car renting solution without any cost </a:t>
            </a:r>
            <a:endParaRPr lang="en-US" sz="2000">
              <a:latin typeface="Calibri" panose="020F0502020204030204"/>
              <a:cs typeface="Calibri"/>
            </a:endParaRPr>
          </a:p>
          <a:p>
            <a:pPr algn="just">
              <a:buNone/>
            </a:pPr>
            <a:r>
              <a:rPr lang="en-US" sz="2000">
                <a:latin typeface="Calisto MT"/>
              </a:rPr>
              <a:t>of renting or ubering… just like renting </a:t>
            </a:r>
            <a:endParaRPr lang="en-US" sz="2000">
              <a:latin typeface="Calibri" panose="020F0502020204030204"/>
              <a:cs typeface="Calibri"/>
            </a:endParaRPr>
          </a:p>
          <a:p>
            <a:pPr algn="just">
              <a:buNone/>
            </a:pPr>
            <a:r>
              <a:rPr lang="en-US" sz="2000">
                <a:latin typeface="Calisto MT"/>
              </a:rPr>
              <a:t>a car from your friend” </a:t>
            </a:r>
            <a:endParaRPr lang="en-US" sz="2000">
              <a:cs typeface="Calibri"/>
            </a:endParaRPr>
          </a:p>
          <a:p>
            <a:pPr algn="just">
              <a:buNone/>
            </a:pPr>
            <a:endParaRPr lang="en-US" sz="2400">
              <a:latin typeface="Calisto MT"/>
            </a:endParaRPr>
          </a:p>
          <a:p>
            <a:pPr algn="just">
              <a:buNone/>
            </a:pPr>
            <a:r>
              <a:rPr lang="en-US" sz="2400">
                <a:latin typeface="Calisto MT"/>
              </a:rPr>
              <a:t>Owners:</a:t>
            </a:r>
            <a:endParaRPr lang="en-US" sz="2400">
              <a:cs typeface="Calibri"/>
            </a:endParaRPr>
          </a:p>
          <a:p>
            <a:pPr marL="0" indent="0">
              <a:buNone/>
            </a:pPr>
            <a:r>
              <a:rPr lang="en-US" sz="2000">
                <a:latin typeface="Calisto MT"/>
              </a:rPr>
              <a:t>“Turo 2.0, unlike other car renting </a:t>
            </a:r>
          </a:p>
          <a:p>
            <a:pPr marL="0" indent="0">
              <a:buNone/>
            </a:pPr>
            <a:r>
              <a:rPr lang="en-US" sz="2000">
                <a:latin typeface="Calisto MT"/>
              </a:rPr>
              <a:t>options gives you the opportunity to </a:t>
            </a:r>
            <a:endParaRPr lang="en-US">
              <a:latin typeface="Calibri" panose="020F0502020204030204"/>
              <a:cs typeface="Calibri" panose="020F0502020204030204"/>
            </a:endParaRPr>
          </a:p>
          <a:p>
            <a:pPr marL="0" indent="0">
              <a:buNone/>
            </a:pPr>
            <a:r>
              <a:rPr lang="en-US" sz="2000">
                <a:latin typeface="Calisto MT"/>
              </a:rPr>
              <a:t>make extra money effortlessly”</a:t>
            </a:r>
            <a:endParaRPr lang="en-US">
              <a:cs typeface="Calibri"/>
            </a:endParaRPr>
          </a:p>
          <a:p>
            <a:pPr marL="0" indent="0">
              <a:buNone/>
            </a:pPr>
            <a:endParaRPr lang="en-US" sz="2000">
              <a:latin typeface="Calisto MT"/>
            </a:endParaRPr>
          </a:p>
        </p:txBody>
      </p:sp>
      <p:pic>
        <p:nvPicPr>
          <p:cNvPr id="3" name="Picture 4">
            <a:extLst>
              <a:ext uri="{FF2B5EF4-FFF2-40B4-BE49-F238E27FC236}">
                <a16:creationId xmlns:a16="http://schemas.microsoft.com/office/drawing/2014/main" id="{2704406B-B364-49D3-92E0-CD13A6F2F322}"/>
              </a:ext>
            </a:extLst>
          </p:cNvPr>
          <p:cNvPicPr>
            <a:picLocks noChangeAspect="1"/>
          </p:cNvPicPr>
          <p:nvPr/>
        </p:nvPicPr>
        <p:blipFill>
          <a:blip r:embed="rId8"/>
          <a:stretch>
            <a:fillRect/>
          </a:stretch>
        </p:blipFill>
        <p:spPr>
          <a:xfrm>
            <a:off x="4893733" y="1157466"/>
            <a:ext cx="6444342" cy="2976736"/>
          </a:xfrm>
          <a:prstGeom prst="rect">
            <a:avLst/>
          </a:prstGeom>
        </p:spPr>
      </p:pic>
    </p:spTree>
    <p:extLst>
      <p:ext uri="{BB962C8B-B14F-4D97-AF65-F5344CB8AC3E}">
        <p14:creationId xmlns:p14="http://schemas.microsoft.com/office/powerpoint/2010/main" val="2938139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5847" y="2981610"/>
            <a:ext cx="5736333" cy="894779"/>
          </a:xfrm>
        </p:spPr>
        <p:txBody>
          <a:bodyPr anchor="ctr">
            <a:normAutofit fontScale="90000"/>
          </a:bodyPr>
          <a:lstStyle/>
          <a:p>
            <a:pPr algn="l"/>
            <a:r>
              <a:rPr lang="en-US">
                <a:latin typeface="Calisto MT" panose="02040603050505030304" pitchFamily="18" charset="0"/>
              </a:rPr>
              <a:t>Introduction</a:t>
            </a:r>
          </a:p>
        </p:txBody>
      </p:sp>
      <p:cxnSp>
        <p:nvCxnSpPr>
          <p:cNvPr id="5" name="Straight Connector 4"/>
          <p:cNvCxnSpPr/>
          <p:nvPr/>
        </p:nvCxnSpPr>
        <p:spPr>
          <a:xfrm>
            <a:off x="608483" y="3876389"/>
            <a:ext cx="54875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505847" y="4151556"/>
            <a:ext cx="5487517" cy="1600680"/>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l">
              <a:spcBef>
                <a:spcPts val="600"/>
              </a:spcBef>
              <a:buClr>
                <a:schemeClr val="dk1"/>
              </a:buClr>
              <a:buSzPts val="1560"/>
            </a:pPr>
            <a:r>
              <a:rPr lang="en-US" sz="2100">
                <a:solidFill>
                  <a:schemeClr val="dk1"/>
                </a:solidFill>
                <a:latin typeface="Calisto MT"/>
                <a:ea typeface="Lustria"/>
                <a:cs typeface="Lustria"/>
                <a:sym typeface="Lustria"/>
              </a:rPr>
              <a:t>TURO</a:t>
            </a:r>
            <a:endParaRPr lang="en-US" sz="2100">
              <a:solidFill>
                <a:schemeClr val="dk1"/>
              </a:solidFill>
              <a:latin typeface="Calisto MT"/>
              <a:ea typeface="Lustria"/>
              <a:cs typeface="Lustria"/>
            </a:endParaRPr>
          </a:p>
          <a:p>
            <a:pPr algn="l">
              <a:spcBef>
                <a:spcPts val="600"/>
              </a:spcBef>
              <a:buClr>
                <a:schemeClr val="dk1"/>
              </a:buClr>
              <a:buSzPts val="1560"/>
            </a:pPr>
            <a:r>
              <a:rPr lang="en-US" sz="2100">
                <a:solidFill>
                  <a:schemeClr val="dk1"/>
                </a:solidFill>
                <a:latin typeface="Calisto MT"/>
              </a:rPr>
              <a:t>Our Objective</a:t>
            </a:r>
          </a:p>
          <a:p>
            <a:pPr algn="l">
              <a:spcBef>
                <a:spcPts val="600"/>
              </a:spcBef>
              <a:buClr>
                <a:schemeClr val="dk1"/>
              </a:buClr>
              <a:buSzPts val="1560"/>
            </a:pPr>
            <a:r>
              <a:rPr lang="en-US" sz="2100">
                <a:solidFill>
                  <a:schemeClr val="dk1"/>
                </a:solidFill>
                <a:latin typeface="Calisto MT"/>
                <a:ea typeface="Lustria"/>
                <a:cs typeface="Lustria"/>
                <a:sym typeface="Lustria"/>
              </a:rPr>
              <a:t>Problem Statement</a:t>
            </a:r>
            <a:endParaRPr lang="en-US" sz="2100">
              <a:solidFill>
                <a:schemeClr val="dk1"/>
              </a:solidFill>
              <a:latin typeface="Calisto MT"/>
            </a:endParaRPr>
          </a:p>
          <a:p>
            <a:pPr lvl="0" algn="l">
              <a:spcBef>
                <a:spcPts val="600"/>
              </a:spcBef>
              <a:buClr>
                <a:schemeClr val="dk1"/>
              </a:buClr>
              <a:buSzPts val="1560"/>
            </a:pPr>
            <a:endParaRPr lang="en-US" sz="1800">
              <a:solidFill>
                <a:schemeClr val="dk1"/>
              </a:solidFill>
              <a:latin typeface="Calisto MT"/>
            </a:endParaRPr>
          </a:p>
        </p:txBody>
      </p:sp>
      <p:pic>
        <p:nvPicPr>
          <p:cNvPr id="7" name="Picture 2" descr="Image result for turo">
            <a:extLst>
              <a:ext uri="{FF2B5EF4-FFF2-40B4-BE49-F238E27FC236}">
                <a16:creationId xmlns:a16="http://schemas.microsoft.com/office/drawing/2014/main" id="{72031180-01DB-49B7-9679-541C1C5B6CC7}"/>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608483" y="1557815"/>
            <a:ext cx="3526637" cy="128621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turo">
            <a:extLst>
              <a:ext uri="{FF2B5EF4-FFF2-40B4-BE49-F238E27FC236}">
                <a16:creationId xmlns:a16="http://schemas.microsoft.com/office/drawing/2014/main" id="{00963B93-285D-411E-8C35-B090A308E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4816" y="1091687"/>
            <a:ext cx="5443973" cy="4380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851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53"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5590200" cy="489900"/>
          </a:xfrm>
          <a:prstGeom prst="rect">
            <a:avLst/>
          </a:prstGeom>
          <a:noFill/>
          <a:ln>
            <a:noFill/>
          </a:ln>
        </p:spPr>
        <p:txBody>
          <a:bodyPr spcFirstLastPara="1" wrap="square" lIns="91425" tIns="45700" rIns="91425" bIns="45700" anchor="ctr" anchorCtr="0">
            <a:noAutofit/>
          </a:bodyPr>
          <a:lstStyle/>
          <a:p>
            <a:pPr>
              <a:lnSpc>
                <a:spcPct val="90000"/>
              </a:lnSpc>
              <a:buClr>
                <a:schemeClr val="dk1"/>
              </a:buClr>
              <a:buSzPts val="3600"/>
            </a:pPr>
            <a:r>
              <a:rPr lang="en-US" sz="3600" b="1">
                <a:solidFill>
                  <a:schemeClr val="dk1"/>
                </a:solidFill>
                <a:latin typeface="Calisto MT"/>
                <a:sym typeface="Lustria"/>
              </a:rPr>
              <a:t>SWOT Analysis</a:t>
            </a:r>
            <a:endParaRPr lang="en-US" b="1">
              <a:solidFill>
                <a:schemeClr val="dk1"/>
              </a:solidFill>
              <a:latin typeface="Calisto MT" panose="02040603050505030304" pitchFamily="18" charset="0"/>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9" name="Rectangle 8">
            <a:extLst>
              <a:ext uri="{FF2B5EF4-FFF2-40B4-BE49-F238E27FC236}">
                <a16:creationId xmlns:a16="http://schemas.microsoft.com/office/drawing/2014/main" id="{BB4D0DEF-8974-41BE-B4B9-3D5C6D68252F}"/>
              </a:ext>
            </a:extLst>
          </p:cNvPr>
          <p:cNvSpPr/>
          <p:nvPr/>
        </p:nvSpPr>
        <p:spPr>
          <a:xfrm>
            <a:off x="608483" y="823252"/>
            <a:ext cx="5147572" cy="258790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latin typeface="Calisto MT"/>
              </a:rPr>
              <a:t>Strengths</a:t>
            </a:r>
          </a:p>
          <a:p>
            <a:pPr lvl="0">
              <a:buNone/>
            </a:pPr>
            <a:endParaRPr lang="en-US">
              <a:latin typeface="Calisto MT" panose="02040603050505030304" pitchFamily="18" charset="0"/>
            </a:endParaRPr>
          </a:p>
          <a:p>
            <a:pPr marL="285750" lvl="0" indent="-285750">
              <a:buFont typeface="Symbol"/>
              <a:buChar char="•"/>
            </a:pPr>
            <a:r>
              <a:rPr lang="en-US">
                <a:latin typeface="Calisto MT"/>
              </a:rPr>
              <a:t>Lower prices compared to competitors </a:t>
            </a:r>
          </a:p>
          <a:p>
            <a:pPr marL="285750" lvl="0" indent="-285750">
              <a:buFont typeface="Symbol"/>
              <a:buChar char="•"/>
            </a:pPr>
            <a:r>
              <a:rPr lang="en-US">
                <a:latin typeface="Calisto MT"/>
              </a:rPr>
              <a:t>Peer to peer car sharing business model</a:t>
            </a:r>
          </a:p>
          <a:p>
            <a:pPr marL="285750" lvl="0" indent="-285750">
              <a:buFont typeface="Symbol"/>
              <a:buChar char="•"/>
            </a:pPr>
            <a:r>
              <a:rPr lang="en-US">
                <a:latin typeface="Calisto MT"/>
              </a:rPr>
              <a:t>First mover advantage</a:t>
            </a:r>
          </a:p>
          <a:p>
            <a:pPr marL="285750" lvl="0" indent="-285750">
              <a:buFont typeface="Symbol"/>
              <a:buChar char="•"/>
            </a:pPr>
            <a:r>
              <a:rPr lang="en-US">
                <a:latin typeface="Calisto MT"/>
              </a:rPr>
              <a:t>Mileage carry over for the customers: earn incentives in the future</a:t>
            </a:r>
          </a:p>
          <a:p>
            <a:pPr algn="ctr"/>
            <a:endParaRPr lang="en-US"/>
          </a:p>
        </p:txBody>
      </p:sp>
      <p:sp>
        <p:nvSpPr>
          <p:cNvPr id="11" name="Rectangle 10">
            <a:extLst>
              <a:ext uri="{FF2B5EF4-FFF2-40B4-BE49-F238E27FC236}">
                <a16:creationId xmlns:a16="http://schemas.microsoft.com/office/drawing/2014/main" id="{EB0121EE-F319-4F01-802B-03AA674FA4DC}"/>
              </a:ext>
            </a:extLst>
          </p:cNvPr>
          <p:cNvSpPr/>
          <p:nvPr/>
        </p:nvSpPr>
        <p:spPr>
          <a:xfrm>
            <a:off x="5756055" y="827372"/>
            <a:ext cx="5873828" cy="261128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latin typeface="Calisto MT"/>
              </a:rPr>
              <a:t>Weakness</a:t>
            </a:r>
          </a:p>
          <a:p>
            <a:pPr lvl="0">
              <a:buNone/>
            </a:pPr>
            <a:endParaRPr lang="en-US">
              <a:latin typeface="Calisto MT" panose="02040603050505030304" pitchFamily="18" charset="0"/>
            </a:endParaRPr>
          </a:p>
          <a:p>
            <a:pPr marL="285750" lvl="0" indent="-285750">
              <a:buFont typeface="Symbol"/>
              <a:buChar char="•"/>
            </a:pPr>
            <a:r>
              <a:rPr lang="en-US">
                <a:latin typeface="Calisto MT"/>
              </a:rPr>
              <a:t>Availability of cars depends on host</a:t>
            </a:r>
          </a:p>
          <a:p>
            <a:pPr marL="285750" lvl="0" indent="-285750">
              <a:buFont typeface="Symbol"/>
              <a:buChar char="•"/>
            </a:pPr>
            <a:r>
              <a:rPr lang="en-US">
                <a:latin typeface="Calisto MT"/>
              </a:rPr>
              <a:t>Drop off inconvenience</a:t>
            </a:r>
          </a:p>
          <a:p>
            <a:pPr marL="285750" lvl="0" indent="-285750">
              <a:buFont typeface="Symbol"/>
              <a:buChar char="•"/>
            </a:pPr>
            <a:r>
              <a:rPr lang="en-US">
                <a:latin typeface="Calisto MT"/>
              </a:rPr>
              <a:t>Varied car condition: condition and cleanliness of the cars may not be as good as regular rental cars</a:t>
            </a:r>
          </a:p>
          <a:p>
            <a:pPr algn="ctr"/>
            <a:endParaRPr lang="en-US"/>
          </a:p>
        </p:txBody>
      </p:sp>
      <p:sp>
        <p:nvSpPr>
          <p:cNvPr id="12" name="Rectangle 11">
            <a:extLst>
              <a:ext uri="{FF2B5EF4-FFF2-40B4-BE49-F238E27FC236}">
                <a16:creationId xmlns:a16="http://schemas.microsoft.com/office/drawing/2014/main" id="{363C68ED-EA6E-433E-82D6-12E55D61F0CC}"/>
              </a:ext>
            </a:extLst>
          </p:cNvPr>
          <p:cNvSpPr/>
          <p:nvPr/>
        </p:nvSpPr>
        <p:spPr>
          <a:xfrm>
            <a:off x="5756055" y="3428999"/>
            <a:ext cx="5873828" cy="294854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atin typeface="Calisto MT"/>
              </a:rPr>
              <a:t>Threats:</a:t>
            </a:r>
          </a:p>
          <a:p>
            <a:endParaRPr lang="en-US">
              <a:latin typeface="Calisto MT"/>
            </a:endParaRPr>
          </a:p>
          <a:p>
            <a:pPr marL="285750" lvl="0" indent="-285750">
              <a:buFont typeface="Symbol"/>
              <a:buChar char="•"/>
            </a:pPr>
            <a:r>
              <a:rPr lang="en-US">
                <a:latin typeface="Calisto MT"/>
              </a:rPr>
              <a:t>Heightened competition from industry stalwarts: Uber/Hertz/Lyft</a:t>
            </a:r>
          </a:p>
          <a:p>
            <a:pPr marL="285750" lvl="0" indent="-285750">
              <a:buFont typeface="Symbol"/>
              <a:buChar char="•"/>
            </a:pPr>
            <a:r>
              <a:rPr lang="en-US">
                <a:latin typeface="Calisto MT"/>
              </a:rPr>
              <a:t>New market entry competitors offering cheaper alternatives. Low barrier to entry</a:t>
            </a:r>
          </a:p>
          <a:p>
            <a:pPr marL="285750" lvl="0" indent="-285750">
              <a:buFont typeface="Symbol"/>
              <a:buChar char="•"/>
            </a:pPr>
            <a:r>
              <a:rPr lang="en-US">
                <a:latin typeface="Calisto MT"/>
              </a:rPr>
              <a:t>Potential theft/misuse of the owners' car.</a:t>
            </a:r>
          </a:p>
          <a:p>
            <a:pPr algn="ctr"/>
            <a:endParaRPr lang="en-US"/>
          </a:p>
        </p:txBody>
      </p:sp>
      <p:sp>
        <p:nvSpPr>
          <p:cNvPr id="13" name="Rectangle 12">
            <a:extLst>
              <a:ext uri="{FF2B5EF4-FFF2-40B4-BE49-F238E27FC236}">
                <a16:creationId xmlns:a16="http://schemas.microsoft.com/office/drawing/2014/main" id="{F5320A34-8273-4372-8F55-A075DC920E51}"/>
              </a:ext>
            </a:extLst>
          </p:cNvPr>
          <p:cNvSpPr/>
          <p:nvPr/>
        </p:nvSpPr>
        <p:spPr>
          <a:xfrm>
            <a:off x="608483" y="3411154"/>
            <a:ext cx="5147572" cy="29485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atin typeface="Calisto MT"/>
              </a:rPr>
              <a:t>Opportunities:</a:t>
            </a:r>
          </a:p>
          <a:p>
            <a:endParaRPr lang="en-US">
              <a:latin typeface="Calisto MT"/>
            </a:endParaRPr>
          </a:p>
          <a:p>
            <a:pPr marL="285750" lvl="0" indent="-285750">
              <a:buFont typeface="Arial"/>
              <a:buChar char="•"/>
            </a:pPr>
            <a:r>
              <a:rPr lang="en-US">
                <a:latin typeface="Calisto MT"/>
              </a:rPr>
              <a:t>Travel industry expansion</a:t>
            </a:r>
            <a:endParaRPr lang="en-US">
              <a:cs typeface="Calibri" panose="020F0502020204030204"/>
            </a:endParaRPr>
          </a:p>
          <a:p>
            <a:pPr marL="285750" lvl="0" indent="-285750">
              <a:buFont typeface="Symbol"/>
              <a:buChar char="•"/>
            </a:pPr>
            <a:r>
              <a:rPr lang="en-US">
                <a:latin typeface="Calisto MT"/>
              </a:rPr>
              <a:t>Growth of mobile device market</a:t>
            </a:r>
          </a:p>
          <a:p>
            <a:pPr marL="285750" lvl="0" indent="-285750">
              <a:buFont typeface="Symbol"/>
              <a:buChar char="•"/>
            </a:pPr>
            <a:r>
              <a:rPr lang="en-US">
                <a:latin typeface="Calisto MT"/>
              </a:rPr>
              <a:t>Market enlargement through partnerships with hotels, insurance companies, airlines</a:t>
            </a:r>
            <a:endParaRPr lang="en-US"/>
          </a:p>
          <a:p>
            <a:pPr marL="285750" lvl="0" indent="-285750">
              <a:buFont typeface="Symbol"/>
              <a:buChar char="•"/>
            </a:pPr>
            <a:endParaRPr lang="en-US">
              <a:latin typeface="Calisto MT"/>
            </a:endParaRPr>
          </a:p>
          <a:p>
            <a:pPr algn="ctr"/>
            <a:endParaRPr lang="en-US"/>
          </a:p>
        </p:txBody>
      </p:sp>
    </p:spTree>
    <p:extLst>
      <p:ext uri="{BB962C8B-B14F-4D97-AF65-F5344CB8AC3E}">
        <p14:creationId xmlns:p14="http://schemas.microsoft.com/office/powerpoint/2010/main" val="3603903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5847" y="2981610"/>
            <a:ext cx="11686153" cy="894779"/>
          </a:xfrm>
        </p:spPr>
        <p:txBody>
          <a:bodyPr anchor="ctr">
            <a:normAutofit/>
          </a:bodyPr>
          <a:lstStyle/>
          <a:p>
            <a:pPr algn="l"/>
            <a:r>
              <a:rPr lang="en-US" sz="3000">
                <a:latin typeface="Calisto MT"/>
              </a:rPr>
              <a:t>Market Potential &amp; Profitability</a:t>
            </a:r>
          </a:p>
        </p:txBody>
      </p:sp>
      <p:cxnSp>
        <p:nvCxnSpPr>
          <p:cNvPr id="5" name="Straight Connector 4"/>
          <p:cNvCxnSpPr/>
          <p:nvPr/>
        </p:nvCxnSpPr>
        <p:spPr>
          <a:xfrm>
            <a:off x="608483" y="3876389"/>
            <a:ext cx="54875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505847" y="4151556"/>
            <a:ext cx="5487517" cy="1600680"/>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l">
              <a:spcBef>
                <a:spcPts val="0"/>
              </a:spcBef>
              <a:buClr>
                <a:schemeClr val="dk1"/>
              </a:buClr>
              <a:buSzPts val="1560"/>
            </a:pPr>
            <a:r>
              <a:rPr lang="en-US" sz="2100">
                <a:solidFill>
                  <a:schemeClr val="dk1"/>
                </a:solidFill>
                <a:latin typeface="Calisto MT"/>
                <a:sym typeface="Lustria"/>
              </a:rPr>
              <a:t>Potential Market</a:t>
            </a:r>
            <a:endParaRPr lang="en-US" sz="2100">
              <a:solidFill>
                <a:schemeClr val="dk1"/>
              </a:solidFill>
              <a:latin typeface="Calisto MT"/>
              <a:ea typeface="Lustria"/>
              <a:cs typeface="Lustria"/>
            </a:endParaRPr>
          </a:p>
          <a:p>
            <a:pPr lvl="0" algn="l">
              <a:spcBef>
                <a:spcPts val="600"/>
              </a:spcBef>
              <a:buClr>
                <a:schemeClr val="dk1"/>
              </a:buClr>
              <a:buSzPts val="1560"/>
            </a:pPr>
            <a:r>
              <a:rPr lang="en-US" sz="2100">
                <a:solidFill>
                  <a:schemeClr val="dk1"/>
                </a:solidFill>
                <a:latin typeface="Calisto MT"/>
                <a:ea typeface="Lustria"/>
                <a:cs typeface="Lustria"/>
                <a:sym typeface="Lustria"/>
              </a:rPr>
              <a:t>Costs</a:t>
            </a:r>
            <a:endParaRPr lang="en-US" sz="2100">
              <a:solidFill>
                <a:schemeClr val="dk1"/>
              </a:solidFill>
              <a:latin typeface="Calisto MT"/>
            </a:endParaRPr>
          </a:p>
        </p:txBody>
      </p:sp>
      <p:pic>
        <p:nvPicPr>
          <p:cNvPr id="7" name="Picture 2" descr="Image result for turo">
            <a:extLst>
              <a:ext uri="{FF2B5EF4-FFF2-40B4-BE49-F238E27FC236}">
                <a16:creationId xmlns:a16="http://schemas.microsoft.com/office/drawing/2014/main" id="{72031180-01DB-49B7-9679-541C1C5B6CC7}"/>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608483" y="1557815"/>
            <a:ext cx="3526637" cy="1286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337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25"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5590200" cy="48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Lustria"/>
              <a:buNone/>
            </a:pPr>
            <a:r>
              <a:rPr lang="en-US" sz="3600" b="1" i="0" u="none" strike="noStrike" cap="none">
                <a:solidFill>
                  <a:schemeClr val="dk1"/>
                </a:solidFill>
                <a:latin typeface="Calisto MT"/>
                <a:ea typeface="Lustria"/>
                <a:cs typeface="Lustria"/>
                <a:sym typeface="Lustria"/>
              </a:rPr>
              <a:t>Market Potential</a:t>
            </a:r>
            <a:endParaRPr lang="en-US" b="1">
              <a:solidFill>
                <a:schemeClr val="dk1"/>
              </a:solidFill>
              <a:latin typeface="Calisto MT"/>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pic>
        <p:nvPicPr>
          <p:cNvPr id="5" name="Picture 4">
            <a:extLst>
              <a:ext uri="{FF2B5EF4-FFF2-40B4-BE49-F238E27FC236}">
                <a16:creationId xmlns:a16="http://schemas.microsoft.com/office/drawing/2014/main" id="{7E119F52-C1F9-45AD-BAE4-376C0AE10782}"/>
              </a:ext>
            </a:extLst>
          </p:cNvPr>
          <p:cNvPicPr>
            <a:picLocks noChangeAspect="1"/>
          </p:cNvPicPr>
          <p:nvPr/>
        </p:nvPicPr>
        <p:blipFill>
          <a:blip r:embed="rId8"/>
          <a:stretch>
            <a:fillRect/>
          </a:stretch>
        </p:blipFill>
        <p:spPr>
          <a:xfrm>
            <a:off x="505847" y="1077730"/>
            <a:ext cx="5204066" cy="2390016"/>
          </a:xfrm>
          <a:prstGeom prst="rect">
            <a:avLst/>
          </a:prstGeom>
        </p:spPr>
      </p:pic>
      <p:sp>
        <p:nvSpPr>
          <p:cNvPr id="6" name="TextBox 5">
            <a:extLst>
              <a:ext uri="{FF2B5EF4-FFF2-40B4-BE49-F238E27FC236}">
                <a16:creationId xmlns:a16="http://schemas.microsoft.com/office/drawing/2014/main" id="{DA31B427-5651-40BF-92E5-A79A9CBDFF18}"/>
              </a:ext>
            </a:extLst>
          </p:cNvPr>
          <p:cNvSpPr txBox="1"/>
          <p:nvPr/>
        </p:nvSpPr>
        <p:spPr>
          <a:xfrm>
            <a:off x="505847" y="6269116"/>
            <a:ext cx="3357028" cy="246221"/>
          </a:xfrm>
          <a:prstGeom prst="rect">
            <a:avLst/>
          </a:prstGeom>
          <a:noFill/>
        </p:spPr>
        <p:txBody>
          <a:bodyPr wrap="square" rtlCol="0">
            <a:spAutoFit/>
          </a:bodyPr>
          <a:lstStyle/>
          <a:p>
            <a:r>
              <a:rPr lang="en-US" sz="1000"/>
              <a:t>Data Source: Statista.com</a:t>
            </a:r>
          </a:p>
        </p:txBody>
      </p:sp>
      <p:pic>
        <p:nvPicPr>
          <p:cNvPr id="7" name="Picture 6">
            <a:extLst>
              <a:ext uri="{FF2B5EF4-FFF2-40B4-BE49-F238E27FC236}">
                <a16:creationId xmlns:a16="http://schemas.microsoft.com/office/drawing/2014/main" id="{9045CA21-342E-42B1-8B9E-697130896CEB}"/>
              </a:ext>
            </a:extLst>
          </p:cNvPr>
          <p:cNvPicPr>
            <a:picLocks noChangeAspect="1"/>
          </p:cNvPicPr>
          <p:nvPr/>
        </p:nvPicPr>
        <p:blipFill>
          <a:blip r:embed="rId9"/>
          <a:stretch>
            <a:fillRect/>
          </a:stretch>
        </p:blipFill>
        <p:spPr>
          <a:xfrm>
            <a:off x="6138378" y="1034563"/>
            <a:ext cx="5263048" cy="2339132"/>
          </a:xfrm>
          <a:prstGeom prst="rect">
            <a:avLst/>
          </a:prstGeom>
        </p:spPr>
      </p:pic>
      <p:sp>
        <p:nvSpPr>
          <p:cNvPr id="8" name="TextBox 7">
            <a:extLst>
              <a:ext uri="{FF2B5EF4-FFF2-40B4-BE49-F238E27FC236}">
                <a16:creationId xmlns:a16="http://schemas.microsoft.com/office/drawing/2014/main" id="{642E4889-D50D-46CE-8BDC-775376CDBF46}"/>
              </a:ext>
            </a:extLst>
          </p:cNvPr>
          <p:cNvSpPr txBox="1"/>
          <p:nvPr/>
        </p:nvSpPr>
        <p:spPr>
          <a:xfrm>
            <a:off x="1441529" y="1951187"/>
            <a:ext cx="2920481" cy="584775"/>
          </a:xfrm>
          <a:prstGeom prst="rect">
            <a:avLst/>
          </a:prstGeom>
          <a:noFill/>
        </p:spPr>
        <p:txBody>
          <a:bodyPr wrap="square" rtlCol="0" anchor="t">
            <a:spAutoFit/>
          </a:bodyPr>
          <a:lstStyle/>
          <a:p>
            <a:r>
              <a:rPr lang="en-US" sz="1600">
                <a:latin typeface="Calisto MT"/>
              </a:rPr>
              <a:t>Average growth of 2.02% over 5 years</a:t>
            </a:r>
          </a:p>
        </p:txBody>
      </p:sp>
      <p:pic>
        <p:nvPicPr>
          <p:cNvPr id="11" name="Picture 10">
            <a:extLst>
              <a:ext uri="{FF2B5EF4-FFF2-40B4-BE49-F238E27FC236}">
                <a16:creationId xmlns:a16="http://schemas.microsoft.com/office/drawing/2014/main" id="{2C24F038-EA3E-4E3D-99CD-7EB596C6E499}"/>
              </a:ext>
            </a:extLst>
          </p:cNvPr>
          <p:cNvPicPr>
            <a:picLocks noChangeAspect="1"/>
          </p:cNvPicPr>
          <p:nvPr/>
        </p:nvPicPr>
        <p:blipFill>
          <a:blip r:embed="rId10"/>
          <a:stretch>
            <a:fillRect/>
          </a:stretch>
        </p:blipFill>
        <p:spPr>
          <a:xfrm>
            <a:off x="580492" y="3741094"/>
            <a:ext cx="5287147" cy="2374975"/>
          </a:xfrm>
          <a:prstGeom prst="rect">
            <a:avLst/>
          </a:prstGeom>
        </p:spPr>
      </p:pic>
      <p:pic>
        <p:nvPicPr>
          <p:cNvPr id="12" name="Picture 11">
            <a:extLst>
              <a:ext uri="{FF2B5EF4-FFF2-40B4-BE49-F238E27FC236}">
                <a16:creationId xmlns:a16="http://schemas.microsoft.com/office/drawing/2014/main" id="{23DAF580-B141-449C-8DEC-6668CCEFA5F5}"/>
              </a:ext>
            </a:extLst>
          </p:cNvPr>
          <p:cNvPicPr>
            <a:picLocks noChangeAspect="1"/>
          </p:cNvPicPr>
          <p:nvPr/>
        </p:nvPicPr>
        <p:blipFill>
          <a:blip r:embed="rId11"/>
          <a:stretch>
            <a:fillRect/>
          </a:stretch>
        </p:blipFill>
        <p:spPr>
          <a:xfrm>
            <a:off x="6275981" y="3683238"/>
            <a:ext cx="5573203" cy="2483581"/>
          </a:xfrm>
          <a:prstGeom prst="rect">
            <a:avLst/>
          </a:prstGeom>
        </p:spPr>
      </p:pic>
      <p:sp>
        <p:nvSpPr>
          <p:cNvPr id="17" name="TextBox 16">
            <a:extLst>
              <a:ext uri="{FF2B5EF4-FFF2-40B4-BE49-F238E27FC236}">
                <a16:creationId xmlns:a16="http://schemas.microsoft.com/office/drawing/2014/main" id="{E9305815-1B9B-4F0C-82CD-0B2A7908E8A9}"/>
              </a:ext>
            </a:extLst>
          </p:cNvPr>
          <p:cNvSpPr txBox="1"/>
          <p:nvPr/>
        </p:nvSpPr>
        <p:spPr>
          <a:xfrm>
            <a:off x="580492" y="755194"/>
            <a:ext cx="2920481" cy="338554"/>
          </a:xfrm>
          <a:prstGeom prst="rect">
            <a:avLst/>
          </a:prstGeom>
          <a:noFill/>
        </p:spPr>
        <p:txBody>
          <a:bodyPr wrap="square" rtlCol="0" anchor="t">
            <a:spAutoFit/>
          </a:bodyPr>
          <a:lstStyle/>
          <a:p>
            <a:r>
              <a:rPr lang="en-US" sz="1600">
                <a:latin typeface="Calisto MT"/>
              </a:rPr>
              <a:t>Revenue Growth in Percentage</a:t>
            </a:r>
          </a:p>
        </p:txBody>
      </p:sp>
      <p:sp>
        <p:nvSpPr>
          <p:cNvPr id="18" name="TextBox 17">
            <a:extLst>
              <a:ext uri="{FF2B5EF4-FFF2-40B4-BE49-F238E27FC236}">
                <a16:creationId xmlns:a16="http://schemas.microsoft.com/office/drawing/2014/main" id="{A7075AC7-78E0-423F-8578-BEB74A5EAD7C}"/>
              </a:ext>
            </a:extLst>
          </p:cNvPr>
          <p:cNvSpPr txBox="1"/>
          <p:nvPr/>
        </p:nvSpPr>
        <p:spPr>
          <a:xfrm>
            <a:off x="6324362" y="671633"/>
            <a:ext cx="2920481" cy="338554"/>
          </a:xfrm>
          <a:prstGeom prst="rect">
            <a:avLst/>
          </a:prstGeom>
          <a:noFill/>
        </p:spPr>
        <p:txBody>
          <a:bodyPr wrap="square" rtlCol="0" anchor="t">
            <a:spAutoFit/>
          </a:bodyPr>
          <a:lstStyle/>
          <a:p>
            <a:r>
              <a:rPr lang="en-US" sz="1600">
                <a:latin typeface="Calisto MT"/>
              </a:rPr>
              <a:t>Revenue Growth in Dollars</a:t>
            </a:r>
          </a:p>
        </p:txBody>
      </p:sp>
      <p:sp>
        <p:nvSpPr>
          <p:cNvPr id="19" name="TextBox 18">
            <a:extLst>
              <a:ext uri="{FF2B5EF4-FFF2-40B4-BE49-F238E27FC236}">
                <a16:creationId xmlns:a16="http://schemas.microsoft.com/office/drawing/2014/main" id="{EC21A973-48C1-4D02-8EFB-D8077C4BADDE}"/>
              </a:ext>
            </a:extLst>
          </p:cNvPr>
          <p:cNvSpPr txBox="1"/>
          <p:nvPr/>
        </p:nvSpPr>
        <p:spPr>
          <a:xfrm>
            <a:off x="724120" y="3467746"/>
            <a:ext cx="2920481" cy="338554"/>
          </a:xfrm>
          <a:prstGeom prst="rect">
            <a:avLst/>
          </a:prstGeom>
          <a:noFill/>
        </p:spPr>
        <p:txBody>
          <a:bodyPr wrap="square" rtlCol="0" anchor="t">
            <a:spAutoFit/>
          </a:bodyPr>
          <a:lstStyle/>
          <a:p>
            <a:r>
              <a:rPr lang="en-US" sz="1600">
                <a:latin typeface="Calisto MT"/>
              </a:rPr>
              <a:t>User Growth</a:t>
            </a:r>
          </a:p>
        </p:txBody>
      </p:sp>
      <p:sp>
        <p:nvSpPr>
          <p:cNvPr id="20" name="TextBox 19">
            <a:extLst>
              <a:ext uri="{FF2B5EF4-FFF2-40B4-BE49-F238E27FC236}">
                <a16:creationId xmlns:a16="http://schemas.microsoft.com/office/drawing/2014/main" id="{1DE3E6E9-8477-45CD-A017-F911AD2F4BB9}"/>
              </a:ext>
            </a:extLst>
          </p:cNvPr>
          <p:cNvSpPr txBox="1"/>
          <p:nvPr/>
        </p:nvSpPr>
        <p:spPr>
          <a:xfrm>
            <a:off x="6324362" y="3381532"/>
            <a:ext cx="3286363" cy="338554"/>
          </a:xfrm>
          <a:prstGeom prst="rect">
            <a:avLst/>
          </a:prstGeom>
          <a:noFill/>
        </p:spPr>
        <p:txBody>
          <a:bodyPr wrap="square" rtlCol="0" anchor="t">
            <a:spAutoFit/>
          </a:bodyPr>
          <a:lstStyle/>
          <a:p>
            <a:r>
              <a:rPr lang="en-US" sz="1600">
                <a:latin typeface="Calisto MT"/>
              </a:rPr>
              <a:t>Penetration forecast in Percentage</a:t>
            </a:r>
          </a:p>
        </p:txBody>
      </p:sp>
    </p:spTree>
    <p:extLst>
      <p:ext uri="{BB962C8B-B14F-4D97-AF65-F5344CB8AC3E}">
        <p14:creationId xmlns:p14="http://schemas.microsoft.com/office/powerpoint/2010/main" val="2577719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73"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5590200" cy="48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Lustria"/>
              <a:buNone/>
            </a:pPr>
            <a:r>
              <a:rPr lang="en-US" sz="3600" b="1" i="0" u="none" strike="noStrike" cap="none">
                <a:solidFill>
                  <a:schemeClr val="dk1"/>
                </a:solidFill>
                <a:latin typeface="Calisto MT"/>
                <a:ea typeface="Lustria"/>
                <a:cs typeface="Lustria"/>
                <a:sym typeface="Lustria"/>
              </a:rPr>
              <a:t>Cost</a:t>
            </a:r>
            <a:endParaRPr lang="en-US" b="1">
              <a:solidFill>
                <a:schemeClr val="dk1"/>
              </a:solidFill>
              <a:latin typeface="Calisto MT"/>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0" name="Google Shape;121;p17">
            <a:extLst>
              <a:ext uri="{FF2B5EF4-FFF2-40B4-BE49-F238E27FC236}">
                <a16:creationId xmlns:a16="http://schemas.microsoft.com/office/drawing/2014/main" id="{2B791F98-E4D9-4F68-94AA-E096B3459049}"/>
              </a:ext>
            </a:extLst>
          </p:cNvPr>
          <p:cNvSpPr txBox="1">
            <a:spLocks/>
          </p:cNvSpPr>
          <p:nvPr/>
        </p:nvSpPr>
        <p:spPr>
          <a:xfrm>
            <a:off x="376631" y="1010945"/>
            <a:ext cx="11253251" cy="538624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latin typeface="Calisto MT"/>
              </a:rPr>
              <a:t>Operational costs</a:t>
            </a:r>
            <a:r>
              <a:rPr lang="en-US" sz="2000">
                <a:latin typeface="Calisto MT"/>
              </a:rPr>
              <a:t>: rent, salary, equipment, marketing, insurance</a:t>
            </a:r>
          </a:p>
          <a:p>
            <a:pPr marL="0" indent="0">
              <a:buNone/>
            </a:pPr>
            <a:endParaRPr lang="en-US" sz="2000">
              <a:latin typeface="Calisto MT"/>
            </a:endParaRPr>
          </a:p>
          <a:p>
            <a:pPr marL="0" indent="0">
              <a:buNone/>
            </a:pPr>
            <a:r>
              <a:rPr lang="en-US" sz="2000" b="1">
                <a:latin typeface="Calisto MT"/>
              </a:rPr>
              <a:t>Important Costs</a:t>
            </a:r>
            <a:r>
              <a:rPr lang="en-US" sz="2000">
                <a:latin typeface="Calisto MT"/>
              </a:rPr>
              <a:t>:</a:t>
            </a:r>
          </a:p>
          <a:p>
            <a:pPr marL="342900" indent="-342900">
              <a:buFont typeface="Arial"/>
              <a:buChar char="•"/>
            </a:pPr>
            <a:r>
              <a:rPr lang="en-US" sz="2000" b="1">
                <a:latin typeface="Calisto MT"/>
                <a:cs typeface="Calibri" panose="020F0502020204030204"/>
              </a:rPr>
              <a:t>Marketing</a:t>
            </a:r>
            <a:r>
              <a:rPr lang="en-US" sz="2000">
                <a:latin typeface="Calisto MT"/>
                <a:cs typeface="Calibri" panose="020F0502020204030204"/>
              </a:rPr>
              <a:t>: </a:t>
            </a:r>
          </a:p>
          <a:p>
            <a:pPr marL="800100" lvl="1" indent="-342900">
              <a:buFont typeface="Arial"/>
              <a:buChar char="•"/>
            </a:pPr>
            <a:r>
              <a:rPr lang="en-US" sz="1600">
                <a:latin typeface="Calisto MT"/>
                <a:cs typeface="Calibri" panose="020F0502020204030204"/>
              </a:rPr>
              <a:t>High costs in the beginning to raise awareness of our services. </a:t>
            </a:r>
          </a:p>
          <a:p>
            <a:pPr marL="742950" lvl="1" indent="-285750">
              <a:buFont typeface="Arial"/>
              <a:buChar char="•"/>
            </a:pPr>
            <a:r>
              <a:rPr lang="en-US" sz="1600">
                <a:latin typeface="Calisto MT"/>
                <a:cs typeface="Calibri" panose="020F0502020204030204"/>
              </a:rPr>
              <a:t>This will </a:t>
            </a:r>
            <a:r>
              <a:rPr lang="en-US" sz="1600" b="1">
                <a:latin typeface="Calisto MT"/>
                <a:cs typeface="Calibri" panose="020F0502020204030204"/>
              </a:rPr>
              <a:t>attract </a:t>
            </a:r>
            <a:r>
              <a:rPr lang="en-US" sz="1600">
                <a:latin typeface="Calisto MT"/>
                <a:cs typeface="Calibri" panose="020F0502020204030204"/>
              </a:rPr>
              <a:t>more consumers to use Turo rather than </a:t>
            </a:r>
          </a:p>
          <a:p>
            <a:pPr marL="457200" lvl="1" indent="0">
              <a:buNone/>
            </a:pPr>
            <a:r>
              <a:rPr lang="en-US" sz="1600">
                <a:latin typeface="Calisto MT"/>
                <a:cs typeface="Calibri" panose="020F0502020204030204"/>
              </a:rPr>
              <a:t>     traditional car rental </a:t>
            </a:r>
            <a:endParaRPr lang="en-US">
              <a:cs typeface="Calibri"/>
            </a:endParaRPr>
          </a:p>
          <a:p>
            <a:pPr marL="342900" indent="-342900">
              <a:buFont typeface="Arial"/>
              <a:buChar char="•"/>
            </a:pPr>
            <a:r>
              <a:rPr lang="en-US" sz="2000" b="1">
                <a:latin typeface="Calisto MT"/>
                <a:cs typeface="Calibri" panose="020F0502020204030204"/>
              </a:rPr>
              <a:t>User Experience</a:t>
            </a:r>
            <a:r>
              <a:rPr lang="en-US" sz="2000">
                <a:latin typeface="Calisto MT"/>
                <a:cs typeface="Calibri" panose="020F0502020204030204"/>
              </a:rPr>
              <a:t>: </a:t>
            </a:r>
          </a:p>
          <a:p>
            <a:pPr marL="742950" lvl="1" indent="-285750">
              <a:buFont typeface="Arial"/>
              <a:buChar char="•"/>
            </a:pPr>
            <a:r>
              <a:rPr lang="en-US" sz="1600">
                <a:latin typeface="Calisto MT"/>
                <a:cs typeface="Calibri" panose="020F0502020204030204"/>
              </a:rPr>
              <a:t>High </a:t>
            </a:r>
            <a:r>
              <a:rPr lang="en-US" sz="1600" b="1">
                <a:latin typeface="Calisto MT"/>
                <a:cs typeface="Calibri" panose="020F0502020204030204"/>
              </a:rPr>
              <a:t>R&amp;D </a:t>
            </a:r>
            <a:r>
              <a:rPr lang="en-US" sz="1600">
                <a:latin typeface="Calisto MT"/>
                <a:cs typeface="Calibri" panose="020F0502020204030204"/>
              </a:rPr>
              <a:t>spending to </a:t>
            </a:r>
            <a:r>
              <a:rPr lang="en-US" sz="1600" b="1">
                <a:latin typeface="Calisto MT"/>
                <a:cs typeface="Calibri" panose="020F0502020204030204"/>
              </a:rPr>
              <a:t>continuously improve </a:t>
            </a:r>
            <a:r>
              <a:rPr lang="en-US" sz="1600">
                <a:latin typeface="Calisto MT"/>
                <a:cs typeface="Calibri" panose="020F0502020204030204"/>
              </a:rPr>
              <a:t>the user </a:t>
            </a:r>
            <a:endParaRPr lang="en-US" sz="1600">
              <a:latin typeface="Calibri" panose="020F0502020204030204"/>
              <a:cs typeface="Calibri" panose="020F0502020204030204"/>
            </a:endParaRPr>
          </a:p>
          <a:p>
            <a:pPr marL="457200" lvl="1" indent="0">
              <a:buNone/>
            </a:pPr>
            <a:r>
              <a:rPr lang="en-US" sz="1600">
                <a:latin typeface="Calisto MT"/>
                <a:cs typeface="Calibri" panose="020F0502020204030204"/>
              </a:rPr>
              <a:t>     experience of both owner and consumer. </a:t>
            </a:r>
            <a:endParaRPr lang="en-US" sz="1600">
              <a:latin typeface="Calibri" panose="020F0502020204030204"/>
              <a:cs typeface="Calibri" panose="020F0502020204030204"/>
            </a:endParaRPr>
          </a:p>
          <a:p>
            <a:pPr marL="742950" lvl="1" indent="-285750"/>
            <a:r>
              <a:rPr lang="en-US" sz="1600">
                <a:latin typeface="Calisto MT"/>
                <a:cs typeface="Calibri" panose="020F0502020204030204"/>
              </a:rPr>
              <a:t>This will allow Turo to stay relevant and increase </a:t>
            </a:r>
            <a:endParaRPr lang="en-US" sz="1600">
              <a:latin typeface="Calibri" panose="020F0502020204030204"/>
              <a:cs typeface="Calibri" panose="020F0502020204030204"/>
            </a:endParaRPr>
          </a:p>
          <a:p>
            <a:pPr marL="457200" lvl="1" indent="0">
              <a:buNone/>
            </a:pPr>
            <a:r>
              <a:rPr lang="en-US" sz="1600">
                <a:latin typeface="Calisto MT"/>
                <a:cs typeface="Calibri" panose="020F0502020204030204"/>
              </a:rPr>
              <a:t>      </a:t>
            </a:r>
            <a:r>
              <a:rPr lang="en-US" sz="1600" b="1">
                <a:latin typeface="Calisto MT"/>
                <a:cs typeface="Calibri" panose="020F0502020204030204"/>
              </a:rPr>
              <a:t>customer retention</a:t>
            </a:r>
            <a:r>
              <a:rPr lang="en-US" sz="1600">
                <a:latin typeface="Calisto MT"/>
                <a:cs typeface="Calibri" panose="020F0502020204030204"/>
              </a:rPr>
              <a:t>.</a:t>
            </a:r>
            <a:endParaRPr lang="en-US" sz="1600">
              <a:cs typeface="Calibri" panose="020F0502020204030204"/>
            </a:endParaRPr>
          </a:p>
          <a:p>
            <a:pPr>
              <a:buFont typeface="Courier New" panose="020B0604020202020204" pitchFamily="34" charset="0"/>
              <a:buChar char="o"/>
            </a:pPr>
            <a:endParaRPr lang="en-US"/>
          </a:p>
          <a:p>
            <a:pPr marL="0" indent="0">
              <a:buNone/>
            </a:pPr>
            <a:endParaRPr lang="en-US" sz="1600">
              <a:latin typeface="Calisto MT"/>
            </a:endParaRPr>
          </a:p>
        </p:txBody>
      </p:sp>
      <p:pic>
        <p:nvPicPr>
          <p:cNvPr id="6" name="Picture 6" descr="A close up of a keyboard&#10;&#10;Description generated with high confidence">
            <a:extLst>
              <a:ext uri="{FF2B5EF4-FFF2-40B4-BE49-F238E27FC236}">
                <a16:creationId xmlns:a16="http://schemas.microsoft.com/office/drawing/2014/main" id="{FE69866F-01C9-4BD5-BF25-ADDCE8B5A97E}"/>
              </a:ext>
            </a:extLst>
          </p:cNvPr>
          <p:cNvPicPr>
            <a:picLocks noChangeAspect="1"/>
          </p:cNvPicPr>
          <p:nvPr/>
        </p:nvPicPr>
        <p:blipFill>
          <a:blip r:embed="rId8"/>
          <a:stretch>
            <a:fillRect/>
          </a:stretch>
        </p:blipFill>
        <p:spPr>
          <a:xfrm>
            <a:off x="6440256" y="3429000"/>
            <a:ext cx="5115837" cy="2841171"/>
          </a:xfrm>
          <a:prstGeom prst="rect">
            <a:avLst/>
          </a:prstGeom>
        </p:spPr>
      </p:pic>
    </p:spTree>
    <p:extLst>
      <p:ext uri="{BB962C8B-B14F-4D97-AF65-F5344CB8AC3E}">
        <p14:creationId xmlns:p14="http://schemas.microsoft.com/office/powerpoint/2010/main" val="719590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5847" y="2981610"/>
            <a:ext cx="5736333" cy="894779"/>
          </a:xfrm>
        </p:spPr>
        <p:txBody>
          <a:bodyPr anchor="ctr">
            <a:normAutofit fontScale="90000"/>
          </a:bodyPr>
          <a:lstStyle/>
          <a:p>
            <a:pPr algn="l"/>
            <a:r>
              <a:rPr lang="en-US">
                <a:latin typeface="Calisto MT" panose="02040603050505030304" pitchFamily="18" charset="0"/>
              </a:rPr>
              <a:t>Marketing Plan</a:t>
            </a:r>
          </a:p>
        </p:txBody>
      </p:sp>
      <p:cxnSp>
        <p:nvCxnSpPr>
          <p:cNvPr id="5" name="Straight Connector 4"/>
          <p:cNvCxnSpPr/>
          <p:nvPr/>
        </p:nvCxnSpPr>
        <p:spPr>
          <a:xfrm>
            <a:off x="608483" y="3876389"/>
            <a:ext cx="54875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505847" y="4151556"/>
            <a:ext cx="5487517" cy="222509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l">
              <a:spcBef>
                <a:spcPts val="0"/>
              </a:spcBef>
              <a:buClr>
                <a:schemeClr val="dk1"/>
              </a:buClr>
              <a:buSzPts val="1560"/>
            </a:pPr>
            <a:r>
              <a:rPr lang="en-US" sz="2000">
                <a:solidFill>
                  <a:schemeClr val="dk1"/>
                </a:solidFill>
                <a:latin typeface="Calisto MT"/>
                <a:ea typeface="Lustria"/>
                <a:cs typeface="Lustria"/>
                <a:sym typeface="Lustria"/>
              </a:rPr>
              <a:t>Product</a:t>
            </a:r>
            <a:endParaRPr lang="en-US" sz="2000">
              <a:solidFill>
                <a:schemeClr val="dk1"/>
              </a:solidFill>
              <a:latin typeface="Calisto MT"/>
            </a:endParaRPr>
          </a:p>
          <a:p>
            <a:pPr lvl="0" algn="l">
              <a:spcBef>
                <a:spcPts val="600"/>
              </a:spcBef>
              <a:buClr>
                <a:schemeClr val="dk1"/>
              </a:buClr>
              <a:buSzPts val="1560"/>
            </a:pPr>
            <a:r>
              <a:rPr lang="en-US" sz="2000">
                <a:solidFill>
                  <a:schemeClr val="dk1"/>
                </a:solidFill>
                <a:latin typeface="Calisto MT"/>
                <a:ea typeface="Lustria"/>
                <a:cs typeface="Lustria"/>
                <a:sym typeface="Lustria"/>
              </a:rPr>
              <a:t>Promotion</a:t>
            </a:r>
            <a:endParaRPr lang="en-US" sz="2000">
              <a:solidFill>
                <a:schemeClr val="dk1"/>
              </a:solidFill>
              <a:latin typeface="Calisto MT"/>
              <a:ea typeface="Lustria"/>
              <a:cs typeface="Lustria"/>
            </a:endParaRPr>
          </a:p>
          <a:p>
            <a:pPr lvl="0" algn="l">
              <a:spcBef>
                <a:spcPts val="600"/>
              </a:spcBef>
              <a:buClr>
                <a:schemeClr val="dk1"/>
              </a:buClr>
              <a:buSzPts val="1560"/>
            </a:pPr>
            <a:r>
              <a:rPr lang="en-US" sz="2000">
                <a:solidFill>
                  <a:schemeClr val="dk1"/>
                </a:solidFill>
                <a:latin typeface="Calisto MT"/>
                <a:sym typeface="Lustria"/>
              </a:rPr>
              <a:t>Pricing</a:t>
            </a:r>
            <a:endParaRPr lang="en-US" sz="2000">
              <a:solidFill>
                <a:schemeClr val="dk1"/>
              </a:solidFill>
              <a:latin typeface="Calisto MT"/>
            </a:endParaRPr>
          </a:p>
          <a:p>
            <a:pPr lvl="0" algn="l">
              <a:spcBef>
                <a:spcPts val="600"/>
              </a:spcBef>
              <a:buClr>
                <a:schemeClr val="dk1"/>
              </a:buClr>
              <a:buSzPts val="1560"/>
            </a:pPr>
            <a:r>
              <a:rPr lang="en-US" sz="2000">
                <a:solidFill>
                  <a:schemeClr val="dk1"/>
                </a:solidFill>
                <a:latin typeface="Calisto MT"/>
              </a:rPr>
              <a:t>Rollout Strategy</a:t>
            </a:r>
          </a:p>
          <a:p>
            <a:pPr lvl="0" algn="l">
              <a:spcBef>
                <a:spcPts val="600"/>
              </a:spcBef>
              <a:buClr>
                <a:schemeClr val="dk1"/>
              </a:buClr>
              <a:buSzPts val="1560"/>
            </a:pPr>
            <a:r>
              <a:rPr lang="en-US" sz="2000">
                <a:solidFill>
                  <a:schemeClr val="dk1"/>
                </a:solidFill>
                <a:latin typeface="Calisto MT"/>
              </a:rPr>
              <a:t>Limitation &amp; Threat Analysis</a:t>
            </a:r>
          </a:p>
          <a:p>
            <a:pPr algn="l">
              <a:spcBef>
                <a:spcPts val="600"/>
              </a:spcBef>
              <a:buClr>
                <a:schemeClr val="dk1"/>
              </a:buClr>
              <a:buSzPts val="1560"/>
            </a:pPr>
            <a:endParaRPr lang="en-US" sz="1800">
              <a:solidFill>
                <a:schemeClr val="dk1"/>
              </a:solidFill>
              <a:latin typeface="Calisto MT"/>
            </a:endParaRPr>
          </a:p>
          <a:p>
            <a:pPr lvl="0" algn="l">
              <a:spcBef>
                <a:spcPts val="600"/>
              </a:spcBef>
              <a:buClr>
                <a:schemeClr val="dk1"/>
              </a:buClr>
              <a:buSzPts val="1560"/>
            </a:pPr>
            <a:endParaRPr lang="en-US" sz="1800">
              <a:solidFill>
                <a:schemeClr val="dk1"/>
              </a:solidFill>
              <a:latin typeface="Calisto MT"/>
            </a:endParaRPr>
          </a:p>
        </p:txBody>
      </p:sp>
      <p:pic>
        <p:nvPicPr>
          <p:cNvPr id="7" name="Picture 2" descr="Image result for turo">
            <a:extLst>
              <a:ext uri="{FF2B5EF4-FFF2-40B4-BE49-F238E27FC236}">
                <a16:creationId xmlns:a16="http://schemas.microsoft.com/office/drawing/2014/main" id="{72031180-01DB-49B7-9679-541C1C5B6CC7}"/>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608483" y="1557815"/>
            <a:ext cx="3526637" cy="1286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500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45"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5590200" cy="48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Lustria"/>
              <a:buNone/>
            </a:pPr>
            <a:r>
              <a:rPr lang="en-US" sz="3600" b="1" i="0" u="none" strike="noStrike" cap="none" err="1">
                <a:solidFill>
                  <a:schemeClr val="dk1"/>
                </a:solidFill>
                <a:latin typeface="Calisto MT"/>
                <a:ea typeface="Lustria"/>
                <a:cs typeface="Lustria"/>
                <a:sym typeface="Lustria"/>
              </a:rPr>
              <a:t>Turo</a:t>
            </a:r>
            <a:r>
              <a:rPr lang="en-US" sz="3600" b="1" i="0" u="none" strike="noStrike" cap="none">
                <a:solidFill>
                  <a:schemeClr val="dk1"/>
                </a:solidFill>
                <a:latin typeface="Calisto MT"/>
                <a:ea typeface="Lustria"/>
                <a:cs typeface="Lustria"/>
                <a:sym typeface="Lustria"/>
              </a:rPr>
              <a:t> vs. </a:t>
            </a:r>
            <a:r>
              <a:rPr lang="en-US" sz="3600" b="1" i="0" u="none" strike="noStrike" cap="none" err="1">
                <a:solidFill>
                  <a:schemeClr val="dk1"/>
                </a:solidFill>
                <a:latin typeface="Calisto MT"/>
                <a:ea typeface="Lustria"/>
                <a:cs typeface="Lustria"/>
                <a:sym typeface="Lustria"/>
              </a:rPr>
              <a:t>Turo</a:t>
            </a:r>
            <a:r>
              <a:rPr lang="en-US" sz="3600" b="1" i="0" u="none" strike="noStrike" cap="none">
                <a:solidFill>
                  <a:schemeClr val="dk1"/>
                </a:solidFill>
                <a:latin typeface="Calisto MT"/>
                <a:ea typeface="Lustria"/>
                <a:cs typeface="Lustria"/>
                <a:sym typeface="Lustria"/>
              </a:rPr>
              <a:t> 2.0 Strategy</a:t>
            </a:r>
            <a:endParaRPr lang="en-US" b="1">
              <a:solidFill>
                <a:schemeClr val="dk1"/>
              </a:solidFill>
              <a:latin typeface="Calisto MT"/>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0" name="Google Shape;121;p17">
            <a:extLst>
              <a:ext uri="{FF2B5EF4-FFF2-40B4-BE49-F238E27FC236}">
                <a16:creationId xmlns:a16="http://schemas.microsoft.com/office/drawing/2014/main" id="{2B791F98-E4D9-4F68-94AA-E096B3459049}"/>
              </a:ext>
            </a:extLst>
          </p:cNvPr>
          <p:cNvSpPr txBox="1">
            <a:spLocks/>
          </p:cNvSpPr>
          <p:nvPr/>
        </p:nvSpPr>
        <p:spPr>
          <a:xfrm>
            <a:off x="376631" y="795224"/>
            <a:ext cx="11253251" cy="5601967"/>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Calisto MT"/>
              </a:rPr>
              <a:t>Luxury vs. Economy</a:t>
            </a:r>
          </a:p>
          <a:p>
            <a:pPr lvl="1"/>
            <a:r>
              <a:rPr lang="en-US" sz="2000">
                <a:latin typeface="Calisto MT"/>
              </a:rPr>
              <a:t>Turo’s currency strategy focus on </a:t>
            </a:r>
            <a:r>
              <a:rPr lang="en-US" sz="2000" b="1">
                <a:latin typeface="Calisto MT"/>
              </a:rPr>
              <a:t>luxury market</a:t>
            </a:r>
          </a:p>
          <a:p>
            <a:pPr lvl="1"/>
            <a:r>
              <a:rPr lang="en-US" sz="2000">
                <a:latin typeface="Calisto MT"/>
              </a:rPr>
              <a:t>Turo 2.0 plans to market to the </a:t>
            </a:r>
            <a:r>
              <a:rPr lang="en-US" sz="2000" b="1">
                <a:latin typeface="Calisto MT"/>
              </a:rPr>
              <a:t>economy class</a:t>
            </a:r>
          </a:p>
          <a:p>
            <a:endParaRPr lang="en-US" sz="2000">
              <a:latin typeface="Calisto MT"/>
            </a:endParaRPr>
          </a:p>
          <a:p>
            <a:r>
              <a:rPr lang="en-US" sz="2000">
                <a:latin typeface="Calisto MT"/>
              </a:rPr>
              <a:t>Why?</a:t>
            </a:r>
          </a:p>
          <a:p>
            <a:pPr lvl="1"/>
            <a:r>
              <a:rPr lang="en-US" sz="2000">
                <a:latin typeface="Calisto MT"/>
              </a:rPr>
              <a:t>Data proving economy class market is </a:t>
            </a:r>
            <a:r>
              <a:rPr lang="en-US" sz="2000" b="1">
                <a:latin typeface="Calisto MT"/>
              </a:rPr>
              <a:t>bigger </a:t>
            </a:r>
            <a:r>
              <a:rPr lang="en-US" sz="2000">
                <a:latin typeface="Calisto MT"/>
              </a:rPr>
              <a:t>than luxury:</a:t>
            </a:r>
            <a:endParaRPr lang="en-US" sz="2000">
              <a:cs typeface="Calibri"/>
            </a:endParaRPr>
          </a:p>
          <a:p>
            <a:pPr lvl="1"/>
            <a:r>
              <a:rPr lang="en-US" sz="2000" b="1">
                <a:latin typeface="Calisto MT"/>
              </a:rPr>
              <a:t>45% </a:t>
            </a:r>
            <a:r>
              <a:rPr lang="en-US" sz="2000">
                <a:latin typeface="Calisto MT"/>
              </a:rPr>
              <a:t>market is </a:t>
            </a:r>
            <a:r>
              <a:rPr lang="en-US" sz="2000" b="1">
                <a:latin typeface="Calisto MT"/>
              </a:rPr>
              <a:t>replacement car</a:t>
            </a:r>
            <a:r>
              <a:rPr lang="en-US" sz="2000">
                <a:latin typeface="Calisto MT"/>
              </a:rPr>
              <a:t>, and the replacement cars wouldn’t be luxury cars.</a:t>
            </a:r>
          </a:p>
          <a:p>
            <a:pPr lvl="1"/>
            <a:r>
              <a:rPr lang="en-US" sz="2000" b="1">
                <a:latin typeface="Calisto MT"/>
              </a:rPr>
              <a:t>Age 25-34 </a:t>
            </a:r>
            <a:r>
              <a:rPr lang="en-US" sz="2000">
                <a:latin typeface="Calisto MT"/>
              </a:rPr>
              <a:t>cannot afford luxury but they’re the biggest market</a:t>
            </a:r>
          </a:p>
          <a:p>
            <a:pPr lvl="1"/>
            <a:r>
              <a:rPr lang="en-US" sz="2000" b="1"/>
              <a:t>Economic car </a:t>
            </a:r>
            <a:r>
              <a:rPr lang="en-US" sz="2000"/>
              <a:t>accounted for </a:t>
            </a:r>
            <a:r>
              <a:rPr lang="en-US" sz="2000" b="1"/>
              <a:t>33% </a:t>
            </a:r>
            <a:r>
              <a:rPr lang="en-US" sz="2000"/>
              <a:t>of the global rental car market share while luxury cars were much lower</a:t>
            </a:r>
            <a:endParaRPr lang="en-US" sz="2000">
              <a:cs typeface="Calibri"/>
            </a:endParaRPr>
          </a:p>
          <a:p>
            <a:pPr lvl="1"/>
            <a:endParaRPr lang="en-US" sz="2000"/>
          </a:p>
          <a:p>
            <a:r>
              <a:rPr lang="en-US" sz="2000">
                <a:latin typeface="Calisto MT"/>
                <a:cs typeface="Calibri"/>
              </a:rPr>
              <a:t>Thus, Turo 2.0 has potential to capture more market share with the new target segment.</a:t>
            </a:r>
          </a:p>
          <a:p>
            <a:endParaRPr lang="en-US" sz="2000">
              <a:latin typeface="Calisto MT"/>
            </a:endParaRPr>
          </a:p>
          <a:p>
            <a:endParaRPr lang="en-US">
              <a:latin typeface="Calisto MT"/>
            </a:endParaRPr>
          </a:p>
          <a:p>
            <a:endParaRPr lang="en-US">
              <a:latin typeface="Calisto MT"/>
            </a:endParaRPr>
          </a:p>
          <a:p>
            <a:endParaRPr lang="en-US">
              <a:latin typeface="Calisto MT"/>
            </a:endParaRPr>
          </a:p>
          <a:p>
            <a:endParaRPr lang="en-US">
              <a:latin typeface="Calisto MT"/>
            </a:endParaRPr>
          </a:p>
          <a:p>
            <a:pPr>
              <a:buFont typeface="Courier New" panose="020B0604020202020204" pitchFamily="34" charset="0"/>
              <a:buChar char="o"/>
            </a:pPr>
            <a:endParaRPr lang="en-US"/>
          </a:p>
          <a:p>
            <a:pPr marL="0" indent="0">
              <a:buNone/>
            </a:pPr>
            <a:endParaRPr lang="en-US" sz="1600">
              <a:latin typeface="Calisto MT"/>
            </a:endParaRPr>
          </a:p>
        </p:txBody>
      </p:sp>
    </p:spTree>
    <p:extLst>
      <p:ext uri="{BB962C8B-B14F-4D97-AF65-F5344CB8AC3E}">
        <p14:creationId xmlns:p14="http://schemas.microsoft.com/office/powerpoint/2010/main" val="2560010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393"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5590200" cy="48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Lustria"/>
              <a:buNone/>
            </a:pPr>
            <a:r>
              <a:rPr lang="en-US" sz="3600" b="1" i="0" u="none" strike="noStrike" cap="none">
                <a:solidFill>
                  <a:schemeClr val="dk1"/>
                </a:solidFill>
                <a:latin typeface="Calisto MT"/>
                <a:ea typeface="Lustria"/>
                <a:cs typeface="Lustria"/>
                <a:sym typeface="Lustria"/>
              </a:rPr>
              <a:t>Product</a:t>
            </a:r>
            <a:endParaRPr lang="en-US" b="1">
              <a:solidFill>
                <a:schemeClr val="dk1"/>
              </a:solidFill>
              <a:latin typeface="Calisto MT"/>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0" name="Google Shape;121;p17">
            <a:extLst>
              <a:ext uri="{FF2B5EF4-FFF2-40B4-BE49-F238E27FC236}">
                <a16:creationId xmlns:a16="http://schemas.microsoft.com/office/drawing/2014/main" id="{2B791F98-E4D9-4F68-94AA-E096B3459049}"/>
              </a:ext>
            </a:extLst>
          </p:cNvPr>
          <p:cNvSpPr txBox="1">
            <a:spLocks/>
          </p:cNvSpPr>
          <p:nvPr/>
        </p:nvSpPr>
        <p:spPr>
          <a:xfrm>
            <a:off x="376631" y="894529"/>
            <a:ext cx="11253251" cy="5502662"/>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latin typeface="Calisto MT"/>
              </a:rPr>
              <a:t> TURO:</a:t>
            </a:r>
          </a:p>
          <a:p>
            <a:r>
              <a:rPr lang="en-US" sz="2000" b="1">
                <a:latin typeface="Calisto MT"/>
              </a:rPr>
              <a:t>Economic cars as temporary replacement</a:t>
            </a:r>
          </a:p>
          <a:p>
            <a:r>
              <a:rPr lang="en-US" sz="2000" b="1">
                <a:latin typeface="Calisto MT"/>
              </a:rPr>
              <a:t>Cars for road trips and vacations</a:t>
            </a:r>
          </a:p>
          <a:p>
            <a:r>
              <a:rPr lang="en-US" sz="2000" b="1">
                <a:latin typeface="Calisto MT"/>
              </a:rPr>
              <a:t>Variety of selections of Luxury and Vintage cars</a:t>
            </a:r>
          </a:p>
          <a:p>
            <a:r>
              <a:rPr lang="en-US" sz="2000" b="1">
                <a:latin typeface="Calisto MT"/>
              </a:rPr>
              <a:t>Vans and trucks for moving or just pure leisure</a:t>
            </a:r>
          </a:p>
          <a:p>
            <a:pPr marL="0" indent="0">
              <a:buNone/>
            </a:pPr>
            <a:endParaRPr lang="en-US" sz="2000">
              <a:latin typeface="Calisto MT"/>
            </a:endParaRPr>
          </a:p>
          <a:p>
            <a:pPr marL="0" indent="0">
              <a:buNone/>
            </a:pPr>
            <a:endParaRPr lang="en-US" sz="1600">
              <a:latin typeface="Calisto MT"/>
            </a:endParaRPr>
          </a:p>
        </p:txBody>
      </p:sp>
      <p:pic>
        <p:nvPicPr>
          <p:cNvPr id="6" name="Picture 6" descr="A screenshot of a cell phone&#10;&#10;Description generated with very high confidence">
            <a:extLst>
              <a:ext uri="{FF2B5EF4-FFF2-40B4-BE49-F238E27FC236}">
                <a16:creationId xmlns:a16="http://schemas.microsoft.com/office/drawing/2014/main" id="{B4E26C98-29A4-4C01-A224-DDC879B807BD}"/>
              </a:ext>
            </a:extLst>
          </p:cNvPr>
          <p:cNvPicPr>
            <a:picLocks noChangeAspect="1"/>
          </p:cNvPicPr>
          <p:nvPr/>
        </p:nvPicPr>
        <p:blipFill>
          <a:blip r:embed="rId8"/>
          <a:stretch>
            <a:fillRect/>
          </a:stretch>
        </p:blipFill>
        <p:spPr>
          <a:xfrm>
            <a:off x="4011181" y="3301085"/>
            <a:ext cx="2108002" cy="2938225"/>
          </a:xfrm>
          <a:prstGeom prst="rect">
            <a:avLst/>
          </a:prstGeom>
        </p:spPr>
      </p:pic>
      <p:pic>
        <p:nvPicPr>
          <p:cNvPr id="8" name="Picture 8" descr="A picture containing tree, outdoor&#10;&#10;Description generated with very high confidence">
            <a:extLst>
              <a:ext uri="{FF2B5EF4-FFF2-40B4-BE49-F238E27FC236}">
                <a16:creationId xmlns:a16="http://schemas.microsoft.com/office/drawing/2014/main" id="{88E04931-103C-40AA-83FB-5D03F060F618}"/>
              </a:ext>
            </a:extLst>
          </p:cNvPr>
          <p:cNvPicPr>
            <a:picLocks noChangeAspect="1"/>
          </p:cNvPicPr>
          <p:nvPr/>
        </p:nvPicPr>
        <p:blipFill>
          <a:blip r:embed="rId9"/>
          <a:stretch>
            <a:fillRect/>
          </a:stretch>
        </p:blipFill>
        <p:spPr>
          <a:xfrm>
            <a:off x="7364849" y="3904526"/>
            <a:ext cx="4218668" cy="2334784"/>
          </a:xfrm>
          <a:prstGeom prst="rect">
            <a:avLst/>
          </a:prstGeom>
        </p:spPr>
      </p:pic>
      <p:pic>
        <p:nvPicPr>
          <p:cNvPr id="11" name="Picture 11" descr="A screenshot of a cell phone&#10;&#10;Description generated with very high confidence">
            <a:extLst>
              <a:ext uri="{FF2B5EF4-FFF2-40B4-BE49-F238E27FC236}">
                <a16:creationId xmlns:a16="http://schemas.microsoft.com/office/drawing/2014/main" id="{B6F554BD-5B20-416F-8FE1-3209E22BCA3F}"/>
              </a:ext>
            </a:extLst>
          </p:cNvPr>
          <p:cNvPicPr>
            <a:picLocks noChangeAspect="1"/>
          </p:cNvPicPr>
          <p:nvPr/>
        </p:nvPicPr>
        <p:blipFill>
          <a:blip r:embed="rId10"/>
          <a:stretch>
            <a:fillRect/>
          </a:stretch>
        </p:blipFill>
        <p:spPr>
          <a:xfrm>
            <a:off x="6378454" y="839061"/>
            <a:ext cx="4992157" cy="2462024"/>
          </a:xfrm>
          <a:prstGeom prst="rect">
            <a:avLst/>
          </a:prstGeom>
        </p:spPr>
      </p:pic>
      <p:pic>
        <p:nvPicPr>
          <p:cNvPr id="3" name="Picture 4" descr="A screen shot of a social media post&#10;&#10;Description generated with very high confidence">
            <a:extLst>
              <a:ext uri="{FF2B5EF4-FFF2-40B4-BE49-F238E27FC236}">
                <a16:creationId xmlns:a16="http://schemas.microsoft.com/office/drawing/2014/main" id="{3D0CA912-D832-4F50-9475-67F717E380A2}"/>
              </a:ext>
            </a:extLst>
          </p:cNvPr>
          <p:cNvPicPr>
            <a:picLocks noChangeAspect="1"/>
          </p:cNvPicPr>
          <p:nvPr/>
        </p:nvPicPr>
        <p:blipFill>
          <a:blip r:embed="rId11"/>
          <a:stretch>
            <a:fillRect/>
          </a:stretch>
        </p:blipFill>
        <p:spPr>
          <a:xfrm>
            <a:off x="608483" y="3571216"/>
            <a:ext cx="3034241" cy="2668094"/>
          </a:xfrm>
          <a:prstGeom prst="rect">
            <a:avLst/>
          </a:prstGeom>
        </p:spPr>
      </p:pic>
    </p:spTree>
    <p:extLst>
      <p:ext uri="{BB962C8B-B14F-4D97-AF65-F5344CB8AC3E}">
        <p14:creationId xmlns:p14="http://schemas.microsoft.com/office/powerpoint/2010/main" val="2052850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41"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5590200" cy="48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Lustria"/>
              <a:buNone/>
            </a:pPr>
            <a:r>
              <a:rPr lang="en-US" sz="3600" b="1" i="0" u="none" strike="noStrike" cap="none">
                <a:solidFill>
                  <a:schemeClr val="dk1"/>
                </a:solidFill>
                <a:latin typeface="Calisto MT"/>
                <a:ea typeface="Lustria"/>
                <a:cs typeface="Lustria"/>
                <a:sym typeface="Lustria"/>
              </a:rPr>
              <a:t>Pricing</a:t>
            </a:r>
            <a:endParaRPr lang="en-US" b="1">
              <a:solidFill>
                <a:schemeClr val="dk1"/>
              </a:solidFill>
              <a:latin typeface="Calisto MT"/>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0" name="Google Shape;121;p17">
            <a:extLst>
              <a:ext uri="{FF2B5EF4-FFF2-40B4-BE49-F238E27FC236}">
                <a16:creationId xmlns:a16="http://schemas.microsoft.com/office/drawing/2014/main" id="{2B791F98-E4D9-4F68-94AA-E096B3459049}"/>
              </a:ext>
            </a:extLst>
          </p:cNvPr>
          <p:cNvSpPr txBox="1">
            <a:spLocks/>
          </p:cNvSpPr>
          <p:nvPr/>
        </p:nvSpPr>
        <p:spPr>
          <a:xfrm>
            <a:off x="376631" y="1010945"/>
            <a:ext cx="5983529" cy="538624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latin typeface="Calisto MT"/>
              </a:rPr>
              <a:t>Automatic </a:t>
            </a:r>
            <a:r>
              <a:rPr lang="en-US" sz="2000">
                <a:latin typeface="Calisto MT"/>
              </a:rPr>
              <a:t>(Turo’s algorithm) or </a:t>
            </a:r>
            <a:r>
              <a:rPr lang="en-US" sz="2000" b="1">
                <a:latin typeface="Calisto MT"/>
              </a:rPr>
              <a:t>Manual </a:t>
            </a:r>
            <a:r>
              <a:rPr lang="en-US" sz="2000">
                <a:latin typeface="Calisto MT"/>
              </a:rPr>
              <a:t>(Owners)</a:t>
            </a:r>
          </a:p>
          <a:p>
            <a:endParaRPr lang="en-US" sz="2000">
              <a:latin typeface="Calisto MT"/>
            </a:endParaRPr>
          </a:p>
          <a:p>
            <a:r>
              <a:rPr lang="en-US" sz="2000">
                <a:latin typeface="Calisto MT"/>
              </a:rPr>
              <a:t>Renter’s Earnings: Depends on level of insurance</a:t>
            </a:r>
          </a:p>
          <a:p>
            <a:pPr lvl="1"/>
            <a:r>
              <a:rPr lang="en-US" sz="1600">
                <a:latin typeface="Calisto MT"/>
              </a:rPr>
              <a:t>Premiere: 60% of the trip price</a:t>
            </a:r>
          </a:p>
          <a:p>
            <a:pPr lvl="1"/>
            <a:r>
              <a:rPr lang="en-US" sz="1600">
                <a:latin typeface="Calisto MT"/>
              </a:rPr>
              <a:t>Standard: 40%</a:t>
            </a:r>
          </a:p>
          <a:p>
            <a:pPr lvl="1"/>
            <a:r>
              <a:rPr lang="en-US" sz="1600">
                <a:latin typeface="Calisto MT"/>
              </a:rPr>
              <a:t>Minimum: 15% - 25%</a:t>
            </a:r>
          </a:p>
          <a:p>
            <a:pPr lvl="1"/>
            <a:r>
              <a:rPr lang="en-US" sz="1600">
                <a:latin typeface="Calisto MT"/>
              </a:rPr>
              <a:t>Decline: 0%</a:t>
            </a:r>
          </a:p>
          <a:p>
            <a:pPr lvl="1"/>
            <a:endParaRPr lang="en-US" sz="1600">
              <a:latin typeface="Calisto MT"/>
            </a:endParaRPr>
          </a:p>
          <a:p>
            <a:r>
              <a:rPr lang="en-US" sz="2000">
                <a:latin typeface="Calisto MT"/>
              </a:rPr>
              <a:t>**If renter has commercial rental insurance to cover the car, and the customers, they can waive vehicle protection provided via Turo and earn 90% of the trip price.**</a:t>
            </a:r>
          </a:p>
          <a:p>
            <a:endParaRPr lang="en-US" sz="2000">
              <a:latin typeface="Calisto MT"/>
            </a:endParaRPr>
          </a:p>
          <a:p>
            <a:r>
              <a:rPr lang="en-US" sz="2000">
                <a:latin typeface="Calisto MT"/>
              </a:rPr>
              <a:t>Carculator app to calculate their potential earnings</a:t>
            </a:r>
          </a:p>
          <a:p>
            <a:pPr lvl="1"/>
            <a:endParaRPr lang="en-US" sz="1200">
              <a:latin typeface="Calisto MT"/>
            </a:endParaRPr>
          </a:p>
          <a:p>
            <a:pPr lvl="1"/>
            <a:endParaRPr lang="en-US" sz="1600">
              <a:latin typeface="Calisto MT"/>
            </a:endParaRPr>
          </a:p>
          <a:p>
            <a:pPr lvl="1"/>
            <a:endParaRPr lang="en-US" sz="1600">
              <a:latin typeface="Calisto MT"/>
            </a:endParaRPr>
          </a:p>
          <a:p>
            <a:endParaRPr lang="en-US" sz="2000">
              <a:latin typeface="Calisto MT"/>
            </a:endParaRPr>
          </a:p>
          <a:p>
            <a:endParaRPr lang="en-US" sz="2000">
              <a:latin typeface="Calisto MT"/>
            </a:endParaRPr>
          </a:p>
          <a:p>
            <a:endParaRPr lang="en-US" sz="2000">
              <a:latin typeface="Calisto MT"/>
            </a:endParaRPr>
          </a:p>
          <a:p>
            <a:endParaRPr lang="en-US" sz="2000">
              <a:latin typeface="Calisto MT"/>
            </a:endParaRPr>
          </a:p>
          <a:p>
            <a:endParaRPr lang="en-US" sz="2000">
              <a:latin typeface="Calisto MT"/>
            </a:endParaRPr>
          </a:p>
          <a:p>
            <a:endParaRPr lang="en-US" sz="2000">
              <a:latin typeface="Calisto MT"/>
            </a:endParaRPr>
          </a:p>
          <a:p>
            <a:endParaRPr lang="en-US" sz="2000">
              <a:latin typeface="Calisto MT"/>
            </a:endParaRPr>
          </a:p>
          <a:p>
            <a:endParaRPr lang="en-US" sz="2000">
              <a:latin typeface="Calisto MT"/>
            </a:endParaRPr>
          </a:p>
          <a:p>
            <a:endParaRPr lang="en-US" sz="2000">
              <a:latin typeface="Calisto MT"/>
            </a:endParaRPr>
          </a:p>
          <a:p>
            <a:endParaRPr lang="en-US" sz="2000">
              <a:latin typeface="Calisto MT"/>
            </a:endParaRPr>
          </a:p>
          <a:p>
            <a:pPr marL="0" indent="0">
              <a:buNone/>
            </a:pPr>
            <a:endParaRPr lang="en-US" sz="1600">
              <a:latin typeface="Calisto MT"/>
            </a:endParaRPr>
          </a:p>
        </p:txBody>
      </p:sp>
      <p:sp>
        <p:nvSpPr>
          <p:cNvPr id="12" name="Google Shape;121;p17">
            <a:extLst>
              <a:ext uri="{FF2B5EF4-FFF2-40B4-BE49-F238E27FC236}">
                <a16:creationId xmlns:a16="http://schemas.microsoft.com/office/drawing/2014/main" id="{0E834B3B-CA8B-461A-AABE-0CC2B56D08D5}"/>
              </a:ext>
            </a:extLst>
          </p:cNvPr>
          <p:cNvSpPr txBox="1">
            <a:spLocks/>
          </p:cNvSpPr>
          <p:nvPr/>
        </p:nvSpPr>
        <p:spPr>
          <a:xfrm>
            <a:off x="6736080" y="3235986"/>
            <a:ext cx="5983529" cy="316120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a:latin typeface="Calisto MT"/>
            </a:endParaRPr>
          </a:p>
          <a:p>
            <a:r>
              <a:rPr lang="en-US" sz="2000">
                <a:latin typeface="Calisto MT"/>
              </a:rPr>
              <a:t>Discounts, incentives, etc.</a:t>
            </a:r>
          </a:p>
          <a:p>
            <a:pPr lvl="1"/>
            <a:r>
              <a:rPr lang="en-US" sz="1800">
                <a:latin typeface="Calisto MT"/>
              </a:rPr>
              <a:t>Promo codes for first time use</a:t>
            </a:r>
          </a:p>
          <a:p>
            <a:pPr lvl="1"/>
            <a:r>
              <a:rPr lang="en-US" sz="1800">
                <a:latin typeface="Calisto MT"/>
              </a:rPr>
              <a:t>Promo codes for referrals</a:t>
            </a:r>
          </a:p>
          <a:p>
            <a:pPr lvl="1"/>
            <a:r>
              <a:rPr lang="en-US" sz="1800">
                <a:latin typeface="Calisto MT"/>
              </a:rPr>
              <a:t>Rewards for mileage/#number of rentals</a:t>
            </a:r>
            <a:endParaRPr lang="en-US">
              <a:latin typeface="Calisto MT"/>
            </a:endParaRPr>
          </a:p>
          <a:p>
            <a:r>
              <a:rPr lang="en-US" sz="2000">
                <a:latin typeface="Calisto MT"/>
              </a:rPr>
              <a:t>Seasonal price hike</a:t>
            </a:r>
          </a:p>
          <a:p>
            <a:pPr lvl="1"/>
            <a:r>
              <a:rPr lang="en-US" sz="1800">
                <a:latin typeface="Calisto MT"/>
              </a:rPr>
              <a:t>Higher in summer due to higher demand</a:t>
            </a:r>
          </a:p>
          <a:p>
            <a:pPr lvl="1"/>
            <a:r>
              <a:rPr lang="en-US" sz="1800">
                <a:latin typeface="Calisto MT"/>
              </a:rPr>
              <a:t>Higher in popular places</a:t>
            </a:r>
          </a:p>
          <a:p>
            <a:pPr lvl="1"/>
            <a:r>
              <a:rPr lang="en-US" sz="1800">
                <a:latin typeface="Calisto MT"/>
              </a:rPr>
              <a:t>Lower or equivalent to traditional rentals</a:t>
            </a:r>
            <a:endParaRPr lang="en-US" sz="1400">
              <a:latin typeface="Calisto MT"/>
            </a:endParaRPr>
          </a:p>
          <a:p>
            <a:pPr marL="0" indent="0">
              <a:buNone/>
            </a:pPr>
            <a:endParaRPr lang="en-US" sz="1600">
              <a:latin typeface="Calisto MT"/>
            </a:endParaRPr>
          </a:p>
        </p:txBody>
      </p:sp>
      <p:pic>
        <p:nvPicPr>
          <p:cNvPr id="13" name="Picture 4" descr="Image result for turo profits">
            <a:extLst>
              <a:ext uri="{FF2B5EF4-FFF2-40B4-BE49-F238E27FC236}">
                <a16:creationId xmlns:a16="http://schemas.microsoft.com/office/drawing/2014/main" id="{66FB2981-5ABF-4F9C-BE06-59761DC7F8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6941" y="937637"/>
            <a:ext cx="3560259" cy="249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742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489"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5590200" cy="48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Lustria"/>
              <a:buNone/>
            </a:pPr>
            <a:r>
              <a:rPr lang="en-US" sz="3600" b="1" i="0" u="none" strike="noStrike" cap="none">
                <a:solidFill>
                  <a:schemeClr val="dk1"/>
                </a:solidFill>
                <a:latin typeface="Calisto MT"/>
                <a:ea typeface="Lustria"/>
                <a:cs typeface="Lustria"/>
                <a:sym typeface="Lustria"/>
              </a:rPr>
              <a:t>Promotion</a:t>
            </a:r>
            <a:endParaRPr lang="en-US" b="1">
              <a:solidFill>
                <a:schemeClr val="dk1"/>
              </a:solidFill>
              <a:latin typeface="Calisto MT"/>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0" name="Google Shape;121;p17">
            <a:extLst>
              <a:ext uri="{FF2B5EF4-FFF2-40B4-BE49-F238E27FC236}">
                <a16:creationId xmlns:a16="http://schemas.microsoft.com/office/drawing/2014/main" id="{2B791F98-E4D9-4F68-94AA-E096B3459049}"/>
              </a:ext>
            </a:extLst>
          </p:cNvPr>
          <p:cNvSpPr txBox="1">
            <a:spLocks/>
          </p:cNvSpPr>
          <p:nvPr/>
        </p:nvSpPr>
        <p:spPr>
          <a:xfrm>
            <a:off x="376632" y="909508"/>
            <a:ext cx="11253251" cy="538624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Calisto MT"/>
              </a:rPr>
              <a:t>Airbnb for cars, way better than a rental car</a:t>
            </a:r>
          </a:p>
          <a:p>
            <a:r>
              <a:rPr lang="en-US">
                <a:latin typeface="Calisto MT"/>
                <a:cs typeface="Calibri" panose="020F0502020204030204"/>
              </a:rPr>
              <a:t>Focus: Young adults</a:t>
            </a:r>
          </a:p>
          <a:p>
            <a:r>
              <a:rPr lang="en-US">
                <a:latin typeface="Calisto MT"/>
                <a:cs typeface="Calibri" panose="020F0502020204030204"/>
              </a:rPr>
              <a:t>Ways of Promotion:</a:t>
            </a:r>
          </a:p>
          <a:p>
            <a:pPr marL="0" indent="0">
              <a:buNone/>
            </a:pPr>
            <a:endParaRPr lang="en-US">
              <a:latin typeface="Calisto MT"/>
              <a:cs typeface="Calibri" panose="020F0502020204030204"/>
            </a:endParaRPr>
          </a:p>
          <a:p>
            <a:pPr lvl="1"/>
            <a:r>
              <a:rPr lang="en-US">
                <a:latin typeface="Calisto MT"/>
                <a:cs typeface="Calibri" panose="020F0502020204030204"/>
              </a:rPr>
              <a:t>Digital Promotions                                                     Print Media</a:t>
            </a:r>
          </a:p>
          <a:p>
            <a:pPr marL="457200" lvl="1" indent="0">
              <a:buNone/>
            </a:pPr>
            <a:endParaRPr lang="en-US" sz="2000">
              <a:latin typeface="Calisto MT"/>
              <a:cs typeface="Calibri"/>
            </a:endParaRPr>
          </a:p>
          <a:p>
            <a:pPr marL="457200" lvl="1" indent="0">
              <a:buNone/>
            </a:pPr>
            <a:endParaRPr lang="en-US">
              <a:latin typeface="Calisto MT"/>
              <a:cs typeface="Calibri" panose="020F0502020204030204"/>
            </a:endParaRPr>
          </a:p>
          <a:p>
            <a:pPr marL="0" indent="0">
              <a:buNone/>
            </a:pPr>
            <a:endParaRPr lang="en-US" sz="1600">
              <a:latin typeface="Calisto MT"/>
            </a:endParaRPr>
          </a:p>
          <a:p>
            <a:pPr marL="0" indent="0">
              <a:buNone/>
            </a:pPr>
            <a:r>
              <a:rPr lang="en-US" sz="1600">
                <a:latin typeface="Calisto MT"/>
              </a:rPr>
              <a:t>            </a:t>
            </a:r>
            <a:r>
              <a:rPr lang="en-US" sz="2400">
                <a:latin typeface="Calisto MT"/>
                <a:hlinkClick r:id="rId8"/>
              </a:rPr>
              <a:t>Celebrity Endorsement</a:t>
            </a:r>
          </a:p>
        </p:txBody>
      </p:sp>
      <p:pic>
        <p:nvPicPr>
          <p:cNvPr id="6" name="Picture 6">
            <a:extLst>
              <a:ext uri="{FF2B5EF4-FFF2-40B4-BE49-F238E27FC236}">
                <a16:creationId xmlns:a16="http://schemas.microsoft.com/office/drawing/2014/main" id="{DAC71308-994A-40DD-91A4-3721250182C0}"/>
              </a:ext>
            </a:extLst>
          </p:cNvPr>
          <p:cNvPicPr>
            <a:picLocks noChangeAspect="1"/>
          </p:cNvPicPr>
          <p:nvPr/>
        </p:nvPicPr>
        <p:blipFill>
          <a:blip r:embed="rId9"/>
          <a:stretch>
            <a:fillRect/>
          </a:stretch>
        </p:blipFill>
        <p:spPr>
          <a:xfrm>
            <a:off x="1042324" y="3490884"/>
            <a:ext cx="618837" cy="618837"/>
          </a:xfrm>
          <a:prstGeom prst="rect">
            <a:avLst/>
          </a:prstGeom>
        </p:spPr>
      </p:pic>
      <p:pic>
        <p:nvPicPr>
          <p:cNvPr id="11" name="Picture 11" descr="A close up of a logo&#10;&#10;Description generated with high confidence">
            <a:extLst>
              <a:ext uri="{FF2B5EF4-FFF2-40B4-BE49-F238E27FC236}">
                <a16:creationId xmlns:a16="http://schemas.microsoft.com/office/drawing/2014/main" id="{4B8EDB30-A235-4420-85AD-EF85660B8566}"/>
              </a:ext>
            </a:extLst>
          </p:cNvPr>
          <p:cNvPicPr>
            <a:picLocks noChangeAspect="1"/>
          </p:cNvPicPr>
          <p:nvPr/>
        </p:nvPicPr>
        <p:blipFill>
          <a:blip r:embed="rId10"/>
          <a:stretch>
            <a:fillRect/>
          </a:stretch>
        </p:blipFill>
        <p:spPr>
          <a:xfrm>
            <a:off x="2040313" y="3527529"/>
            <a:ext cx="653473" cy="534000"/>
          </a:xfrm>
          <a:prstGeom prst="rect">
            <a:avLst/>
          </a:prstGeom>
        </p:spPr>
      </p:pic>
      <p:pic>
        <p:nvPicPr>
          <p:cNvPr id="13" name="Picture 13">
            <a:extLst>
              <a:ext uri="{FF2B5EF4-FFF2-40B4-BE49-F238E27FC236}">
                <a16:creationId xmlns:a16="http://schemas.microsoft.com/office/drawing/2014/main" id="{81B61531-9726-4BD0-9001-BF4241640605}"/>
              </a:ext>
            </a:extLst>
          </p:cNvPr>
          <p:cNvPicPr>
            <a:picLocks noChangeAspect="1"/>
          </p:cNvPicPr>
          <p:nvPr/>
        </p:nvPicPr>
        <p:blipFill>
          <a:blip r:embed="rId11"/>
          <a:stretch>
            <a:fillRect/>
          </a:stretch>
        </p:blipFill>
        <p:spPr>
          <a:xfrm>
            <a:off x="3057236" y="3490884"/>
            <a:ext cx="584201" cy="584201"/>
          </a:xfrm>
          <a:prstGeom prst="rect">
            <a:avLst/>
          </a:prstGeom>
        </p:spPr>
      </p:pic>
      <p:pic>
        <p:nvPicPr>
          <p:cNvPr id="5" name="Picture 6">
            <a:extLst>
              <a:ext uri="{FF2B5EF4-FFF2-40B4-BE49-F238E27FC236}">
                <a16:creationId xmlns:a16="http://schemas.microsoft.com/office/drawing/2014/main" id="{FC0ECB12-D699-4E9F-AE05-E5C52457D226}"/>
              </a:ext>
            </a:extLst>
          </p:cNvPr>
          <p:cNvPicPr>
            <a:picLocks noChangeAspect="1"/>
          </p:cNvPicPr>
          <p:nvPr/>
        </p:nvPicPr>
        <p:blipFill>
          <a:blip r:embed="rId12"/>
          <a:stretch>
            <a:fillRect/>
          </a:stretch>
        </p:blipFill>
        <p:spPr>
          <a:xfrm>
            <a:off x="6310313" y="3250768"/>
            <a:ext cx="1095375" cy="1106921"/>
          </a:xfrm>
          <a:prstGeom prst="rect">
            <a:avLst/>
          </a:prstGeom>
        </p:spPr>
      </p:pic>
      <p:pic>
        <p:nvPicPr>
          <p:cNvPr id="8" name="Picture 8">
            <a:extLst>
              <a:ext uri="{FF2B5EF4-FFF2-40B4-BE49-F238E27FC236}">
                <a16:creationId xmlns:a16="http://schemas.microsoft.com/office/drawing/2014/main" id="{353BC954-A329-4496-9AD9-8DC2E815C6AA}"/>
              </a:ext>
            </a:extLst>
          </p:cNvPr>
          <p:cNvPicPr>
            <a:picLocks noChangeAspect="1"/>
          </p:cNvPicPr>
          <p:nvPr/>
        </p:nvPicPr>
        <p:blipFill>
          <a:blip r:embed="rId13"/>
          <a:stretch>
            <a:fillRect/>
          </a:stretch>
        </p:blipFill>
        <p:spPr>
          <a:xfrm>
            <a:off x="7587673" y="3433849"/>
            <a:ext cx="1588655" cy="544484"/>
          </a:xfrm>
          <a:prstGeom prst="rect">
            <a:avLst/>
          </a:prstGeom>
        </p:spPr>
      </p:pic>
      <p:pic>
        <p:nvPicPr>
          <p:cNvPr id="12" name="Picture 13">
            <a:extLst>
              <a:ext uri="{FF2B5EF4-FFF2-40B4-BE49-F238E27FC236}">
                <a16:creationId xmlns:a16="http://schemas.microsoft.com/office/drawing/2014/main" id="{43E9B77E-93FB-447A-BEBF-51B41E2572AC}"/>
              </a:ext>
            </a:extLst>
          </p:cNvPr>
          <p:cNvPicPr>
            <a:picLocks noChangeAspect="1"/>
          </p:cNvPicPr>
          <p:nvPr/>
        </p:nvPicPr>
        <p:blipFill>
          <a:blip r:embed="rId14"/>
          <a:stretch>
            <a:fillRect/>
          </a:stretch>
        </p:blipFill>
        <p:spPr>
          <a:xfrm>
            <a:off x="9365673" y="3329933"/>
            <a:ext cx="1819563" cy="717680"/>
          </a:xfrm>
          <a:prstGeom prst="rect">
            <a:avLst/>
          </a:prstGeom>
        </p:spPr>
      </p:pic>
      <p:pic>
        <p:nvPicPr>
          <p:cNvPr id="15" name="Picture 15" descr="A person wearing a costume&#10;&#10;Description generated with high confidence">
            <a:extLst>
              <a:ext uri="{FF2B5EF4-FFF2-40B4-BE49-F238E27FC236}">
                <a16:creationId xmlns:a16="http://schemas.microsoft.com/office/drawing/2014/main" id="{ACDE64E0-BED2-412E-865B-9BEC8D279045}"/>
              </a:ext>
            </a:extLst>
          </p:cNvPr>
          <p:cNvPicPr>
            <a:picLocks noChangeAspect="1"/>
          </p:cNvPicPr>
          <p:nvPr/>
        </p:nvPicPr>
        <p:blipFill>
          <a:blip r:embed="rId15"/>
          <a:stretch>
            <a:fillRect/>
          </a:stretch>
        </p:blipFill>
        <p:spPr>
          <a:xfrm>
            <a:off x="6098309" y="4273642"/>
            <a:ext cx="2396837" cy="1912898"/>
          </a:xfrm>
          <a:prstGeom prst="rect">
            <a:avLst/>
          </a:prstGeom>
        </p:spPr>
      </p:pic>
      <p:pic>
        <p:nvPicPr>
          <p:cNvPr id="17" name="Picture 17" descr="A person standing in front of a store&#10;&#10;Description generated with very high confidence">
            <a:extLst>
              <a:ext uri="{FF2B5EF4-FFF2-40B4-BE49-F238E27FC236}">
                <a16:creationId xmlns:a16="http://schemas.microsoft.com/office/drawing/2014/main" id="{B8F146BE-7708-4358-BA32-F5112D334F03}"/>
              </a:ext>
            </a:extLst>
          </p:cNvPr>
          <p:cNvPicPr>
            <a:picLocks noChangeAspect="1"/>
          </p:cNvPicPr>
          <p:nvPr/>
        </p:nvPicPr>
        <p:blipFill>
          <a:blip r:embed="rId16"/>
          <a:stretch>
            <a:fillRect/>
          </a:stretch>
        </p:blipFill>
        <p:spPr>
          <a:xfrm>
            <a:off x="8811491" y="4270664"/>
            <a:ext cx="2558473" cy="1930400"/>
          </a:xfrm>
          <a:prstGeom prst="rect">
            <a:avLst/>
          </a:prstGeom>
        </p:spPr>
      </p:pic>
    </p:spTree>
    <p:extLst>
      <p:ext uri="{BB962C8B-B14F-4D97-AF65-F5344CB8AC3E}">
        <p14:creationId xmlns:p14="http://schemas.microsoft.com/office/powerpoint/2010/main" val="1263656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37"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5590200" cy="48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Lustria"/>
              <a:buNone/>
            </a:pPr>
            <a:r>
              <a:rPr lang="en-US" sz="3600" b="1" i="0" u="none" strike="noStrike" cap="none">
                <a:solidFill>
                  <a:schemeClr val="dk1"/>
                </a:solidFill>
                <a:latin typeface="Calisto MT"/>
                <a:ea typeface="Lustria"/>
                <a:cs typeface="Lustria"/>
                <a:sym typeface="Lustria"/>
              </a:rPr>
              <a:t>Distribution</a:t>
            </a:r>
            <a:endParaRPr lang="en-US" b="1">
              <a:solidFill>
                <a:schemeClr val="dk1"/>
              </a:solidFill>
              <a:latin typeface="Calisto MT"/>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0" name="Google Shape;121;p17">
            <a:extLst>
              <a:ext uri="{FF2B5EF4-FFF2-40B4-BE49-F238E27FC236}">
                <a16:creationId xmlns:a16="http://schemas.microsoft.com/office/drawing/2014/main" id="{2B791F98-E4D9-4F68-94AA-E096B3459049}"/>
              </a:ext>
            </a:extLst>
          </p:cNvPr>
          <p:cNvSpPr txBox="1">
            <a:spLocks/>
          </p:cNvSpPr>
          <p:nvPr/>
        </p:nvSpPr>
        <p:spPr>
          <a:xfrm>
            <a:off x="376632" y="909508"/>
            <a:ext cx="11253251" cy="538624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Calisto MT"/>
              <a:cs typeface="Calibri"/>
            </a:endParaRPr>
          </a:p>
          <a:p>
            <a:pPr marL="0" indent="0">
              <a:buNone/>
            </a:pPr>
            <a:endParaRPr lang="en-US">
              <a:latin typeface="Calisto MT"/>
              <a:cs typeface="Calibri"/>
            </a:endParaRPr>
          </a:p>
          <a:p>
            <a:pPr marL="0" indent="0">
              <a:buNone/>
            </a:pPr>
            <a:endParaRPr lang="en-US">
              <a:latin typeface="Calisto MT"/>
              <a:cs typeface="Calibri"/>
            </a:endParaRPr>
          </a:p>
          <a:p>
            <a:pPr marL="0" indent="0">
              <a:buNone/>
            </a:pPr>
            <a:endParaRPr lang="en-US">
              <a:latin typeface="Calisto MT"/>
              <a:cs typeface="Calibri"/>
            </a:endParaRPr>
          </a:p>
          <a:p>
            <a:pPr marL="0" indent="0">
              <a:buNone/>
            </a:pPr>
            <a:endParaRPr lang="en-US">
              <a:latin typeface="Calisto MT"/>
              <a:cs typeface="Calibri"/>
            </a:endParaRPr>
          </a:p>
          <a:p>
            <a:pPr marL="0" indent="0">
              <a:buNone/>
            </a:pPr>
            <a:r>
              <a:rPr lang="en-US">
                <a:latin typeface="Calisto MT"/>
                <a:cs typeface="Calibri"/>
              </a:rPr>
              <a:t>  </a:t>
            </a:r>
            <a:r>
              <a:rPr lang="en-US" b="1">
                <a:latin typeface="Calisto MT"/>
                <a:cs typeface="Calibri"/>
              </a:rPr>
              <a:t>   Reserve Cars (Online)  </a:t>
            </a:r>
            <a:r>
              <a:rPr lang="en-US">
                <a:latin typeface="Calisto MT"/>
                <a:cs typeface="Calibri"/>
              </a:rPr>
              <a:t>                    </a:t>
            </a:r>
            <a:r>
              <a:rPr lang="en-US" b="1">
                <a:latin typeface="Calisto MT"/>
                <a:cs typeface="Calibri"/>
              </a:rPr>
              <a:t>   Distribution (Offline)</a:t>
            </a:r>
          </a:p>
          <a:p>
            <a:pPr marL="457200" lvl="1" indent="0">
              <a:buNone/>
            </a:pPr>
            <a:r>
              <a:rPr lang="en-US">
                <a:latin typeface="Calisto MT"/>
                <a:cs typeface="Calibri"/>
              </a:rPr>
              <a:t>App (IOS &amp; Android)                       They can pick up the car from the car owner   </a:t>
            </a:r>
            <a:endParaRPr lang="en-US"/>
          </a:p>
          <a:p>
            <a:pPr marL="457200" lvl="1" indent="0">
              <a:buNone/>
            </a:pPr>
            <a:r>
              <a:rPr lang="en-US">
                <a:latin typeface="Calisto MT"/>
                <a:cs typeface="Calibri"/>
              </a:rPr>
              <a:t>Website: </a:t>
            </a:r>
            <a:r>
              <a:rPr lang="en-US">
                <a:latin typeface="Calisto MT"/>
                <a:cs typeface="Calibri"/>
                <a:hlinkClick r:id="rId8"/>
              </a:rPr>
              <a:t>www.Turo.com</a:t>
            </a:r>
            <a:r>
              <a:rPr lang="en-US">
                <a:latin typeface="Calisto MT"/>
                <a:cs typeface="Calibri"/>
              </a:rPr>
              <a:t>                   Car owners can also drop off their car at the                                                                 renter's preferred location for extra price</a:t>
            </a:r>
          </a:p>
          <a:p>
            <a:pPr lvl="1"/>
            <a:endParaRPr lang="en-US">
              <a:latin typeface="Calisto MT"/>
              <a:cs typeface="Calibri"/>
            </a:endParaRPr>
          </a:p>
          <a:p>
            <a:pPr marL="457200" lvl="1" indent="0">
              <a:buNone/>
            </a:pPr>
            <a:endParaRPr lang="en-US">
              <a:latin typeface="Calisto MT"/>
              <a:cs typeface="Calibri"/>
            </a:endParaRPr>
          </a:p>
          <a:p>
            <a:pPr marL="0" indent="0">
              <a:buNone/>
            </a:pPr>
            <a:endParaRPr lang="en-US">
              <a:latin typeface="Calisto MT"/>
              <a:cs typeface="Calibri"/>
            </a:endParaRPr>
          </a:p>
        </p:txBody>
      </p:sp>
      <p:pic>
        <p:nvPicPr>
          <p:cNvPr id="6" name="Picture 6" descr="A person in a car&#10;&#10;Description generated with high confidence">
            <a:extLst>
              <a:ext uri="{FF2B5EF4-FFF2-40B4-BE49-F238E27FC236}">
                <a16:creationId xmlns:a16="http://schemas.microsoft.com/office/drawing/2014/main" id="{F1177950-3D3E-4865-B284-B2340A01961F}"/>
              </a:ext>
            </a:extLst>
          </p:cNvPr>
          <p:cNvPicPr>
            <a:picLocks noChangeAspect="1"/>
          </p:cNvPicPr>
          <p:nvPr/>
        </p:nvPicPr>
        <p:blipFill>
          <a:blip r:embed="rId9"/>
          <a:stretch>
            <a:fillRect/>
          </a:stretch>
        </p:blipFill>
        <p:spPr>
          <a:xfrm>
            <a:off x="6447422" y="904325"/>
            <a:ext cx="4129204" cy="2189926"/>
          </a:xfrm>
          <a:prstGeom prst="rect">
            <a:avLst/>
          </a:prstGeom>
        </p:spPr>
      </p:pic>
      <p:pic>
        <p:nvPicPr>
          <p:cNvPr id="5" name="Picture 6">
            <a:extLst>
              <a:ext uri="{FF2B5EF4-FFF2-40B4-BE49-F238E27FC236}">
                <a16:creationId xmlns:a16="http://schemas.microsoft.com/office/drawing/2014/main" id="{6EAECCE4-5A41-4FA9-BF99-4C3E4DCBD928}"/>
              </a:ext>
            </a:extLst>
          </p:cNvPr>
          <p:cNvPicPr>
            <a:picLocks noChangeAspect="1"/>
          </p:cNvPicPr>
          <p:nvPr/>
        </p:nvPicPr>
        <p:blipFill>
          <a:blip r:embed="rId10"/>
          <a:stretch>
            <a:fillRect/>
          </a:stretch>
        </p:blipFill>
        <p:spPr>
          <a:xfrm>
            <a:off x="510309" y="803565"/>
            <a:ext cx="4521200" cy="2272145"/>
          </a:xfrm>
          <a:prstGeom prst="rect">
            <a:avLst/>
          </a:prstGeom>
        </p:spPr>
      </p:pic>
    </p:spTree>
    <p:extLst>
      <p:ext uri="{BB962C8B-B14F-4D97-AF65-F5344CB8AC3E}">
        <p14:creationId xmlns:p14="http://schemas.microsoft.com/office/powerpoint/2010/main" val="1680432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5"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5590200" cy="48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Lustria"/>
              <a:buNone/>
            </a:pPr>
            <a:r>
              <a:rPr lang="en-US" sz="3600" b="1">
                <a:solidFill>
                  <a:schemeClr val="dk1"/>
                </a:solidFill>
                <a:latin typeface="Calisto MT"/>
                <a:sym typeface="Lustria"/>
              </a:rPr>
              <a:t>Turo</a:t>
            </a:r>
            <a:endParaRPr lang="en-US" b="1">
              <a:solidFill>
                <a:schemeClr val="dk1"/>
              </a:solidFill>
              <a:latin typeface="Calisto MT" panose="02040603050505030304" pitchFamily="18" charset="0"/>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0" name="Google Shape;121;p17">
            <a:extLst>
              <a:ext uri="{FF2B5EF4-FFF2-40B4-BE49-F238E27FC236}">
                <a16:creationId xmlns:a16="http://schemas.microsoft.com/office/drawing/2014/main" id="{2B791F98-E4D9-4F68-94AA-E096B3459049}"/>
              </a:ext>
            </a:extLst>
          </p:cNvPr>
          <p:cNvSpPr txBox="1">
            <a:spLocks/>
          </p:cNvSpPr>
          <p:nvPr/>
        </p:nvSpPr>
        <p:spPr>
          <a:xfrm>
            <a:off x="376631" y="1010945"/>
            <a:ext cx="11253251" cy="538624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Calisto MT"/>
              </a:rPr>
              <a:t>What is it?</a:t>
            </a:r>
          </a:p>
          <a:p>
            <a:pPr marL="457200" lvl="1" indent="0">
              <a:buNone/>
            </a:pPr>
            <a:r>
              <a:rPr lang="en-US" sz="1800">
                <a:latin typeface="Calisto MT"/>
              </a:rPr>
              <a:t>- “Airbnb for cars” </a:t>
            </a:r>
            <a:endParaRPr lang="en-US" sz="1800">
              <a:latin typeface="Calisto MT"/>
              <a:cs typeface="Calibri"/>
            </a:endParaRPr>
          </a:p>
          <a:p>
            <a:pPr marL="457200" lvl="1" indent="0">
              <a:buNone/>
            </a:pPr>
            <a:r>
              <a:rPr lang="en-US" sz="1800">
                <a:latin typeface="Calisto MT"/>
              </a:rPr>
              <a:t>- A </a:t>
            </a:r>
            <a:r>
              <a:rPr lang="en-US" sz="1800" b="1">
                <a:latin typeface="Calisto MT"/>
              </a:rPr>
              <a:t>peer-to-peer car renting marketplace </a:t>
            </a:r>
            <a:r>
              <a:rPr lang="en-US" sz="1800">
                <a:latin typeface="Calisto MT"/>
              </a:rPr>
              <a:t>from local hosts </a:t>
            </a:r>
            <a:endParaRPr lang="en-US" sz="1800">
              <a:latin typeface="Calisto MT"/>
              <a:cs typeface="Calibri"/>
            </a:endParaRPr>
          </a:p>
          <a:p>
            <a:pPr marL="457200" lvl="1" indent="0">
              <a:buNone/>
            </a:pPr>
            <a:r>
              <a:rPr lang="en-US" sz="1800">
                <a:latin typeface="Calisto MT"/>
              </a:rPr>
              <a:t>- Currently trying to expand in the North Americans and </a:t>
            </a:r>
            <a:endParaRPr lang="en-US" sz="1800">
              <a:latin typeface="Calisto MT"/>
              <a:cs typeface="Calibri"/>
            </a:endParaRPr>
          </a:p>
          <a:p>
            <a:pPr marL="457200" lvl="1" indent="0">
              <a:buNone/>
            </a:pPr>
            <a:r>
              <a:rPr lang="en-US" sz="1800">
                <a:latin typeface="Calisto MT"/>
              </a:rPr>
              <a:t>  European  marketplace. </a:t>
            </a:r>
          </a:p>
          <a:p>
            <a:pPr marL="457200" lvl="1" indent="0">
              <a:buNone/>
            </a:pPr>
            <a:endParaRPr lang="en-US" sz="1800">
              <a:latin typeface="Calisto MT"/>
              <a:cs typeface="Calibri"/>
            </a:endParaRPr>
          </a:p>
          <a:p>
            <a:pPr marL="0" indent="0">
              <a:buNone/>
            </a:pPr>
            <a:r>
              <a:rPr lang="en-US" sz="2000">
                <a:latin typeface="Calisto MT"/>
              </a:rPr>
              <a:t>What does it do?</a:t>
            </a:r>
            <a:endParaRPr lang="en-US" sz="2000">
              <a:latin typeface="Calisto MT"/>
              <a:cs typeface="Calibri"/>
            </a:endParaRPr>
          </a:p>
          <a:p>
            <a:pPr marL="457200" lvl="1" indent="0">
              <a:buNone/>
            </a:pPr>
            <a:r>
              <a:rPr lang="en-US" sz="1800">
                <a:latin typeface="Calisto MT"/>
              </a:rPr>
              <a:t>- Provides a </a:t>
            </a:r>
            <a:r>
              <a:rPr lang="en-US" sz="1800" b="1">
                <a:latin typeface="Calisto MT"/>
              </a:rPr>
              <a:t>platform</a:t>
            </a:r>
            <a:r>
              <a:rPr lang="en-US" sz="1800">
                <a:latin typeface="Calisto MT"/>
              </a:rPr>
              <a:t> for consumers to conveniently rent </a:t>
            </a:r>
            <a:endParaRPr lang="en-US" sz="1800">
              <a:latin typeface="Calisto MT"/>
              <a:cs typeface="Calibri"/>
            </a:endParaRPr>
          </a:p>
          <a:p>
            <a:pPr marL="457200" lvl="1" indent="0">
              <a:buNone/>
            </a:pPr>
            <a:r>
              <a:rPr lang="en-US" sz="1800">
                <a:latin typeface="Calisto MT"/>
              </a:rPr>
              <a:t>  affordable cars from car owners that have spare cars </a:t>
            </a:r>
            <a:endParaRPr lang="en-US" sz="1800">
              <a:latin typeface="Calisto MT"/>
              <a:cs typeface="Calibri"/>
            </a:endParaRPr>
          </a:p>
          <a:p>
            <a:pPr marL="457200" lvl="1" indent="0">
              <a:buNone/>
            </a:pPr>
            <a:r>
              <a:rPr lang="en-US" sz="1800">
                <a:latin typeface="Calisto MT"/>
              </a:rPr>
              <a:t>  sitting idly.</a:t>
            </a:r>
            <a:endParaRPr lang="en-US" sz="1800">
              <a:latin typeface="Calisto MT"/>
              <a:cs typeface="Calibri"/>
            </a:endParaRPr>
          </a:p>
          <a:p>
            <a:pPr marL="0" indent="0">
              <a:buNone/>
            </a:pPr>
            <a:endParaRPr lang="en-US" sz="2400">
              <a:cs typeface="Calibri"/>
            </a:endParaRPr>
          </a:p>
          <a:p>
            <a:pPr marL="0" indent="0">
              <a:buNone/>
            </a:pPr>
            <a:r>
              <a:rPr lang="en-US" sz="2400">
                <a:latin typeface="Calisto MT"/>
                <a:hlinkClick r:id="rId8"/>
              </a:rPr>
              <a:t>Turo Ad</a:t>
            </a:r>
            <a:endParaRPr lang="en-US" sz="2400">
              <a:latin typeface="Calisto MT"/>
            </a:endParaRPr>
          </a:p>
        </p:txBody>
      </p:sp>
      <p:pic>
        <p:nvPicPr>
          <p:cNvPr id="1028" name="Picture 4" descr="Image result for turo car rental">
            <a:extLst>
              <a:ext uri="{FF2B5EF4-FFF2-40B4-BE49-F238E27FC236}">
                <a16:creationId xmlns:a16="http://schemas.microsoft.com/office/drawing/2014/main" id="{01344EA7-7961-431D-BE92-04485E6CCE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08048" y="1554521"/>
            <a:ext cx="5075877" cy="3008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019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585"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6" y="200025"/>
            <a:ext cx="10731113" cy="489900"/>
          </a:xfrm>
          <a:prstGeom prst="rect">
            <a:avLst/>
          </a:prstGeom>
          <a:noFill/>
          <a:ln>
            <a:noFill/>
          </a:ln>
        </p:spPr>
        <p:txBody>
          <a:bodyPr spcFirstLastPara="1" wrap="square" lIns="91425" tIns="45700" rIns="91425" bIns="45700" anchor="ctr" anchorCtr="0">
            <a:noAutofit/>
          </a:bodyPr>
          <a:lstStyle/>
          <a:p>
            <a:pPr lvl="0">
              <a:lnSpc>
                <a:spcPct val="90000"/>
              </a:lnSpc>
              <a:buClr>
                <a:schemeClr val="dk1"/>
              </a:buClr>
              <a:buSzPts val="3600"/>
            </a:pPr>
            <a:r>
              <a:rPr lang="en-US" sz="3600" b="1">
                <a:latin typeface="Calisto MT"/>
                <a:cs typeface="Calibri Light"/>
              </a:rPr>
              <a:t>What if big companies try to copy our service?</a:t>
            </a:r>
            <a:endParaRPr lang="en-US" b="1">
              <a:solidFill>
                <a:schemeClr val="dk1"/>
              </a:solidFill>
              <a:latin typeface="Calisto MT"/>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0" name="Google Shape;121;p17">
            <a:extLst>
              <a:ext uri="{FF2B5EF4-FFF2-40B4-BE49-F238E27FC236}">
                <a16:creationId xmlns:a16="http://schemas.microsoft.com/office/drawing/2014/main" id="{2B791F98-E4D9-4F68-94AA-E096B3459049}"/>
              </a:ext>
            </a:extLst>
          </p:cNvPr>
          <p:cNvSpPr txBox="1">
            <a:spLocks/>
          </p:cNvSpPr>
          <p:nvPr/>
        </p:nvSpPr>
        <p:spPr>
          <a:xfrm>
            <a:off x="376632" y="909508"/>
            <a:ext cx="11253251" cy="538624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sto MT"/>
                <a:cs typeface="Calibri"/>
              </a:rPr>
              <a:t>Customers like accumulating their mileages and their status that provides them with future rewards such as discounts and benefits. The customer would not want to move to another company and lose out on the benefits.</a:t>
            </a:r>
          </a:p>
          <a:p>
            <a:r>
              <a:rPr lang="en-US">
                <a:latin typeface="Calisto MT"/>
                <a:cs typeface="Calibri"/>
              </a:rPr>
              <a:t>Copyrights &amp; patents</a:t>
            </a:r>
          </a:p>
          <a:p>
            <a:r>
              <a:rPr lang="en-US">
                <a:latin typeface="Calisto MT"/>
                <a:cs typeface="Calibri"/>
              </a:rPr>
              <a:t>Keep Innovating to stay ahead in the market</a:t>
            </a:r>
          </a:p>
          <a:p>
            <a:r>
              <a:rPr lang="en-US">
                <a:latin typeface="Calisto MT"/>
                <a:cs typeface="Calibri"/>
              </a:rPr>
              <a:t>Keep our service simple and convenient</a:t>
            </a:r>
            <a:endParaRPr lang="en-US">
              <a:latin typeface="Calisto MT"/>
            </a:endParaRPr>
          </a:p>
        </p:txBody>
      </p:sp>
    </p:spTree>
    <p:extLst>
      <p:ext uri="{BB962C8B-B14F-4D97-AF65-F5344CB8AC3E}">
        <p14:creationId xmlns:p14="http://schemas.microsoft.com/office/powerpoint/2010/main" val="3607460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2C36AB-BF89-4495-A2C7-9B56B535A37D}"/>
              </a:ext>
            </a:extLst>
          </p:cNvPr>
          <p:cNvSpPr/>
          <p:nvPr/>
        </p:nvSpPr>
        <p:spPr>
          <a:xfrm>
            <a:off x="3931843" y="2174233"/>
            <a:ext cx="3355366" cy="1569660"/>
          </a:xfrm>
          <a:prstGeom prst="rect">
            <a:avLst/>
          </a:prstGeom>
          <a:noFill/>
        </p:spPr>
        <p:txBody>
          <a:bodyPr wrap="square" lIns="91440" tIns="45720" rIns="91440" bIns="45720">
            <a:spAutoFit/>
          </a:bodyPr>
          <a:lstStyle/>
          <a:p>
            <a:pPr algn="ctr"/>
            <a:r>
              <a:rPr lang="en-US" sz="9600" b="1" cap="none" spc="0">
                <a:ln w="6600">
                  <a:solidFill>
                    <a:schemeClr val="accent2"/>
                  </a:solidFill>
                  <a:prstDash val="solid"/>
                </a:ln>
                <a:solidFill>
                  <a:srgbClr val="FFFFFF"/>
                </a:solidFill>
                <a:effectLst>
                  <a:outerShdw dist="38100" dir="2700000" algn="tl" rotWithShape="0">
                    <a:schemeClr val="accent2"/>
                  </a:outerShdw>
                </a:effectLst>
              </a:rPr>
              <a:t>Q&amp;A</a:t>
            </a:r>
          </a:p>
        </p:txBody>
      </p:sp>
    </p:spTree>
    <p:extLst>
      <p:ext uri="{BB962C8B-B14F-4D97-AF65-F5344CB8AC3E}">
        <p14:creationId xmlns:p14="http://schemas.microsoft.com/office/powerpoint/2010/main" val="3776050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57"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5590200" cy="48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Lustria"/>
              <a:buNone/>
            </a:pPr>
            <a:r>
              <a:rPr lang="en-US" sz="3600" b="1" i="0" u="none" strike="noStrike" cap="none">
                <a:solidFill>
                  <a:schemeClr val="dk1"/>
                </a:solidFill>
                <a:latin typeface="Calisto MT"/>
                <a:ea typeface="Lustria"/>
                <a:cs typeface="Lustria"/>
                <a:sym typeface="Lustria"/>
              </a:rPr>
              <a:t>Rollout Strategy</a:t>
            </a:r>
            <a:endParaRPr lang="en-US" b="1">
              <a:solidFill>
                <a:schemeClr val="dk1"/>
              </a:solidFill>
              <a:latin typeface="Calisto MT"/>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0" name="Google Shape;121;p17">
            <a:extLst>
              <a:ext uri="{FF2B5EF4-FFF2-40B4-BE49-F238E27FC236}">
                <a16:creationId xmlns:a16="http://schemas.microsoft.com/office/drawing/2014/main" id="{2B791F98-E4D9-4F68-94AA-E096B3459049}"/>
              </a:ext>
            </a:extLst>
          </p:cNvPr>
          <p:cNvSpPr txBox="1">
            <a:spLocks/>
          </p:cNvSpPr>
          <p:nvPr/>
        </p:nvSpPr>
        <p:spPr>
          <a:xfrm>
            <a:off x="376631" y="1010945"/>
            <a:ext cx="11253251" cy="538624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Calisto MT"/>
              </a:rPr>
              <a:t>Time frame</a:t>
            </a:r>
          </a:p>
          <a:p>
            <a:pPr marL="0" indent="0">
              <a:buNone/>
            </a:pPr>
            <a:r>
              <a:rPr lang="en-US" sz="2000">
                <a:latin typeface="Calisto MT"/>
              </a:rPr>
              <a:t>National rollout</a:t>
            </a:r>
            <a:endParaRPr lang="en-US" sz="2000">
              <a:latin typeface="Calisto MT"/>
              <a:cs typeface="Calibri" panose="020F0502020204030204"/>
            </a:endParaRPr>
          </a:p>
        </p:txBody>
      </p:sp>
    </p:spTree>
    <p:extLst>
      <p:ext uri="{BB962C8B-B14F-4D97-AF65-F5344CB8AC3E}">
        <p14:creationId xmlns:p14="http://schemas.microsoft.com/office/powerpoint/2010/main" val="2734104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3"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5590200" cy="48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Lustria"/>
              <a:buNone/>
            </a:pPr>
            <a:r>
              <a:rPr lang="en-US" sz="3600" b="1">
                <a:solidFill>
                  <a:schemeClr val="dk1"/>
                </a:solidFill>
                <a:latin typeface="Calisto MT"/>
                <a:sym typeface="Lustria"/>
              </a:rPr>
              <a:t>Our Objective</a:t>
            </a:r>
            <a:endParaRPr lang="en-US" b="1">
              <a:solidFill>
                <a:schemeClr val="dk1"/>
              </a:solidFill>
              <a:latin typeface="Calisto MT"/>
            </a:endParaRPr>
          </a:p>
        </p:txBody>
      </p:sp>
      <p:cxnSp>
        <p:nvCxnSpPr>
          <p:cNvPr id="103" name="Google Shape;103;p15"/>
          <p:cNvCxnSpPr/>
          <p:nvPr/>
        </p:nvCxnSpPr>
        <p:spPr>
          <a:xfrm>
            <a:off x="608483" y="860581"/>
            <a:ext cx="10805312" cy="11372"/>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0" name="Google Shape;121;p17">
            <a:extLst>
              <a:ext uri="{FF2B5EF4-FFF2-40B4-BE49-F238E27FC236}">
                <a16:creationId xmlns:a16="http://schemas.microsoft.com/office/drawing/2014/main" id="{2B791F98-E4D9-4F68-94AA-E096B3459049}"/>
              </a:ext>
            </a:extLst>
          </p:cNvPr>
          <p:cNvSpPr txBox="1">
            <a:spLocks/>
          </p:cNvSpPr>
          <p:nvPr/>
        </p:nvSpPr>
        <p:spPr>
          <a:xfrm>
            <a:off x="605899" y="1176488"/>
            <a:ext cx="10902489" cy="5386246"/>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buNone/>
            </a:pPr>
            <a:r>
              <a:rPr lang="en-US">
                <a:latin typeface="Calisto MT"/>
              </a:rPr>
              <a:t>Propose an </a:t>
            </a:r>
            <a:r>
              <a:rPr lang="en-US" b="1">
                <a:latin typeface="Calisto MT"/>
              </a:rPr>
              <a:t>effective marketing plan </a:t>
            </a:r>
            <a:endParaRPr lang="en-US" b="1">
              <a:latin typeface="Calisto MT"/>
              <a:cs typeface="Calibri" panose="020F0502020204030204"/>
            </a:endParaRPr>
          </a:p>
          <a:p>
            <a:pPr marL="0">
              <a:buNone/>
            </a:pPr>
            <a:r>
              <a:rPr lang="en-US">
                <a:latin typeface="Calisto MT"/>
              </a:rPr>
              <a:t>to </a:t>
            </a:r>
            <a:r>
              <a:rPr lang="en-US" b="1">
                <a:latin typeface="Calisto MT"/>
              </a:rPr>
              <a:t>maximize Turo's revenue</a:t>
            </a:r>
            <a:r>
              <a:rPr lang="en-US">
                <a:latin typeface="Calisto MT"/>
              </a:rPr>
              <a:t> and </a:t>
            </a:r>
            <a:endParaRPr lang="en-US">
              <a:latin typeface="Calisto MT"/>
              <a:cs typeface="Calibri"/>
            </a:endParaRPr>
          </a:p>
          <a:p>
            <a:pPr marL="0">
              <a:buNone/>
            </a:pPr>
            <a:r>
              <a:rPr lang="en-US" b="1">
                <a:latin typeface="Calisto MT"/>
              </a:rPr>
              <a:t>market share </a:t>
            </a:r>
            <a:r>
              <a:rPr lang="en-US">
                <a:latin typeface="Calisto MT"/>
              </a:rPr>
              <a:t>through building </a:t>
            </a:r>
            <a:endParaRPr lang="en-US">
              <a:latin typeface="Calisto MT"/>
              <a:cs typeface="Calibri" panose="020F0502020204030204"/>
            </a:endParaRPr>
          </a:p>
          <a:p>
            <a:pPr marL="0">
              <a:buNone/>
            </a:pPr>
            <a:r>
              <a:rPr lang="en-US" b="1">
                <a:latin typeface="Calisto MT"/>
              </a:rPr>
              <a:t>consumer awareness </a:t>
            </a:r>
            <a:r>
              <a:rPr lang="en-US">
                <a:latin typeface="Calisto MT"/>
              </a:rPr>
              <a:t>of a better, </a:t>
            </a:r>
            <a:endParaRPr lang="en-US">
              <a:latin typeface="Calisto MT"/>
              <a:cs typeface="Calibri" panose="020F0502020204030204"/>
            </a:endParaRPr>
          </a:p>
          <a:p>
            <a:pPr marL="0">
              <a:buNone/>
            </a:pPr>
            <a:r>
              <a:rPr lang="en-US">
                <a:latin typeface="Calisto MT"/>
              </a:rPr>
              <a:t>less-costly alternative to car rentals.</a:t>
            </a:r>
            <a:endParaRPr lang="en-US">
              <a:latin typeface="Calisto MT"/>
              <a:cs typeface="Calibri" panose="020F0502020204030204"/>
            </a:endParaRPr>
          </a:p>
          <a:p>
            <a:pPr marL="0" indent="0">
              <a:buNone/>
            </a:pPr>
            <a:endParaRPr lang="en-US" sz="2400">
              <a:latin typeface="Calisto MT"/>
            </a:endParaRPr>
          </a:p>
        </p:txBody>
      </p:sp>
      <p:pic>
        <p:nvPicPr>
          <p:cNvPr id="3" name="Picture 4" descr="A close up of a sign&#10;&#10;Description generated with high confidence">
            <a:extLst>
              <a:ext uri="{FF2B5EF4-FFF2-40B4-BE49-F238E27FC236}">
                <a16:creationId xmlns:a16="http://schemas.microsoft.com/office/drawing/2014/main" id="{A4B6224C-86FB-4934-9670-852CAE29AEC6}"/>
              </a:ext>
            </a:extLst>
          </p:cNvPr>
          <p:cNvPicPr>
            <a:picLocks noChangeAspect="1"/>
          </p:cNvPicPr>
          <p:nvPr/>
        </p:nvPicPr>
        <p:blipFill>
          <a:blip r:embed="rId8"/>
          <a:stretch>
            <a:fillRect/>
          </a:stretch>
        </p:blipFill>
        <p:spPr>
          <a:xfrm>
            <a:off x="6520543" y="1073730"/>
            <a:ext cx="4503056" cy="2799493"/>
          </a:xfrm>
          <a:prstGeom prst="rect">
            <a:avLst/>
          </a:prstGeom>
        </p:spPr>
      </p:pic>
    </p:spTree>
    <p:extLst>
      <p:ext uri="{BB962C8B-B14F-4D97-AF65-F5344CB8AC3E}">
        <p14:creationId xmlns:p14="http://schemas.microsoft.com/office/powerpoint/2010/main" val="2963204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1"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5590200" cy="489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Lustria"/>
              <a:buNone/>
            </a:pPr>
            <a:r>
              <a:rPr lang="en-US" sz="3600" b="1" i="0" u="none" strike="noStrike" cap="none">
                <a:solidFill>
                  <a:schemeClr val="dk1"/>
                </a:solidFill>
                <a:latin typeface="Calisto MT"/>
                <a:ea typeface="Lustria"/>
                <a:cs typeface="Lustria"/>
                <a:sym typeface="Lustria"/>
              </a:rPr>
              <a:t>Problem Statement</a:t>
            </a:r>
            <a:endParaRPr lang="en-US" b="1">
              <a:solidFill>
                <a:schemeClr val="dk1"/>
              </a:solidFill>
              <a:latin typeface="Calisto MT"/>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0" name="Google Shape;121;p17">
            <a:extLst>
              <a:ext uri="{FF2B5EF4-FFF2-40B4-BE49-F238E27FC236}">
                <a16:creationId xmlns:a16="http://schemas.microsoft.com/office/drawing/2014/main" id="{2B791F98-E4D9-4F68-94AA-E096B3459049}"/>
              </a:ext>
            </a:extLst>
          </p:cNvPr>
          <p:cNvSpPr txBox="1">
            <a:spLocks/>
          </p:cNvSpPr>
          <p:nvPr/>
        </p:nvSpPr>
        <p:spPr>
          <a:xfrm>
            <a:off x="376632" y="735876"/>
            <a:ext cx="11253251" cy="5522865"/>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latin typeface="Calisto MT"/>
              </a:rPr>
              <a:t>What are the problems? </a:t>
            </a:r>
            <a:endParaRPr lang="en-US" sz="1600">
              <a:cs typeface="Calibri"/>
            </a:endParaRPr>
          </a:p>
          <a:p>
            <a:pPr>
              <a:buFontTx/>
              <a:buChar char="-"/>
            </a:pPr>
            <a:r>
              <a:rPr lang="en-US" sz="1600">
                <a:latin typeface="Calisto MT"/>
              </a:rPr>
              <a:t>Idle cars not being utilized, high Cost, inconvenient, less variety of cars, companies try to oversell products.</a:t>
            </a:r>
          </a:p>
          <a:p>
            <a:pPr marL="0" indent="0">
              <a:lnSpc>
                <a:spcPct val="100000"/>
              </a:lnSpc>
              <a:buNone/>
            </a:pPr>
            <a:endParaRPr lang="en-US" sz="1600">
              <a:latin typeface="Calisto MT"/>
            </a:endParaRPr>
          </a:p>
          <a:p>
            <a:pPr marL="0" indent="0">
              <a:buNone/>
            </a:pPr>
            <a:r>
              <a:rPr lang="en-US" sz="1600">
                <a:latin typeface="Calisto MT"/>
              </a:rPr>
              <a:t>What are the points of difference?</a:t>
            </a:r>
            <a:endParaRPr lang="en-US" sz="1600">
              <a:latin typeface="Calisto MT"/>
              <a:cs typeface="Calibri" panose="020F0502020204030204"/>
            </a:endParaRPr>
          </a:p>
          <a:p>
            <a:pPr>
              <a:buFontTx/>
              <a:buChar char="-"/>
            </a:pPr>
            <a:r>
              <a:rPr lang="en-US" sz="1600">
                <a:latin typeface="Calisto MT"/>
                <a:cs typeface="Calibri" panose="020F0502020204030204"/>
              </a:rPr>
              <a:t>Use idle cars to generate revenue </a:t>
            </a:r>
          </a:p>
          <a:p>
            <a:pPr>
              <a:buFontTx/>
              <a:buChar char="-"/>
            </a:pPr>
            <a:r>
              <a:rPr lang="en-US" sz="1600" b="1">
                <a:latin typeface="Calisto MT"/>
              </a:rPr>
              <a:t>Cost Saving</a:t>
            </a:r>
            <a:r>
              <a:rPr lang="en-US" sz="1600">
                <a:latin typeface="Calisto MT"/>
              </a:rPr>
              <a:t>: referral discount, first-time consumer</a:t>
            </a:r>
          </a:p>
          <a:p>
            <a:pPr marL="457200" lvl="1" indent="0">
              <a:buNone/>
            </a:pPr>
            <a:r>
              <a:rPr lang="en-US" sz="1600">
                <a:latin typeface="Calisto MT"/>
              </a:rPr>
              <a:t>discount, no minimum rental time</a:t>
            </a:r>
          </a:p>
          <a:p>
            <a:pPr>
              <a:buFontTx/>
              <a:buChar char="-"/>
            </a:pPr>
            <a:r>
              <a:rPr lang="en-US" sz="1600" b="1">
                <a:latin typeface="Calisto MT"/>
              </a:rPr>
              <a:t>Convenience</a:t>
            </a:r>
            <a:r>
              <a:rPr lang="en-US" sz="1600">
                <a:latin typeface="Calisto MT"/>
              </a:rPr>
              <a:t>: drop-off, mobile apps, mileage pricing, </a:t>
            </a:r>
          </a:p>
          <a:p>
            <a:pPr marL="0" indent="0">
              <a:buNone/>
            </a:pPr>
            <a:r>
              <a:rPr lang="en-US" sz="1600">
                <a:latin typeface="Calisto MT"/>
              </a:rPr>
              <a:t>        insurance</a:t>
            </a:r>
          </a:p>
          <a:p>
            <a:pPr marL="0" indent="0">
              <a:buNone/>
            </a:pPr>
            <a:r>
              <a:rPr lang="en-US" sz="1600">
                <a:latin typeface="Calisto MT"/>
              </a:rPr>
              <a:t>-   </a:t>
            </a:r>
            <a:r>
              <a:rPr lang="en-US" sz="1600" b="1">
                <a:latin typeface="Calisto MT"/>
              </a:rPr>
              <a:t>Variety</a:t>
            </a:r>
            <a:r>
              <a:rPr lang="en-US" sz="1600">
                <a:latin typeface="Calisto MT"/>
              </a:rPr>
              <a:t>: wide range of models, luxury, vintage</a:t>
            </a:r>
          </a:p>
          <a:p>
            <a:pPr marL="457200" lvl="1" indent="0">
              <a:buNone/>
            </a:pPr>
            <a:endParaRPr lang="en-US" sz="1600">
              <a:latin typeface="Calisto MT"/>
            </a:endParaRPr>
          </a:p>
          <a:p>
            <a:pPr marL="0" indent="0">
              <a:buNone/>
            </a:pPr>
            <a:r>
              <a:rPr lang="en-US" sz="1600">
                <a:latin typeface="Calisto MT"/>
                <a:cs typeface="Calibri" panose="020F0502020204030204"/>
              </a:rPr>
              <a:t>What strategic advantage does Turo have over competitors in terms of variety?</a:t>
            </a:r>
          </a:p>
          <a:p>
            <a:pPr marL="0" indent="0">
              <a:buNone/>
            </a:pPr>
            <a:r>
              <a:rPr lang="en-US" sz="1600">
                <a:latin typeface="Calisto MT"/>
              </a:rPr>
              <a:t>- </a:t>
            </a:r>
            <a:r>
              <a:rPr lang="en-US" sz="1600">
                <a:latin typeface="Calisto MT"/>
                <a:cs typeface="Calibri" panose="020F0502020204030204"/>
              </a:rPr>
              <a:t>Traditional companies' capital restriction causing inventory limitation: fewer luxury cars, less options, higher company and rental costs</a:t>
            </a:r>
          </a:p>
          <a:p>
            <a:pPr marL="0" indent="0">
              <a:buNone/>
            </a:pPr>
            <a:r>
              <a:rPr lang="en-US" sz="1600">
                <a:latin typeface="Calisto MT"/>
                <a:cs typeface="Calibri" panose="020F0502020204030204"/>
              </a:rPr>
              <a:t>- Do not own the cars; </a:t>
            </a:r>
            <a:r>
              <a:rPr lang="en-US" sz="1600" b="1">
                <a:latin typeface="Calisto MT"/>
                <a:cs typeface="Calibri" panose="020F0502020204030204"/>
              </a:rPr>
              <a:t>no capital restrictions</a:t>
            </a:r>
            <a:r>
              <a:rPr lang="en-US" sz="1600">
                <a:latin typeface="Calisto MT"/>
                <a:cs typeface="Calibri" panose="020F0502020204030204"/>
              </a:rPr>
              <a:t>: more options, less expenditure, less-costly and better deals for customers.</a:t>
            </a:r>
          </a:p>
          <a:p>
            <a:pPr marL="0" indent="0">
              <a:buNone/>
            </a:pPr>
            <a:endParaRPr lang="en-US" sz="1600">
              <a:latin typeface="Calisto MT"/>
            </a:endParaRPr>
          </a:p>
        </p:txBody>
      </p:sp>
      <p:pic>
        <p:nvPicPr>
          <p:cNvPr id="3" name="Picture 4" descr="A screenshot of a cell phone&#10;&#10;Description generated with high confidence">
            <a:extLst>
              <a:ext uri="{FF2B5EF4-FFF2-40B4-BE49-F238E27FC236}">
                <a16:creationId xmlns:a16="http://schemas.microsoft.com/office/drawing/2014/main" id="{FEEAAA96-FBE6-457A-AC22-266E0671F836}"/>
              </a:ext>
            </a:extLst>
          </p:cNvPr>
          <p:cNvPicPr>
            <a:picLocks noChangeAspect="1"/>
          </p:cNvPicPr>
          <p:nvPr/>
        </p:nvPicPr>
        <p:blipFill>
          <a:blip r:embed="rId8"/>
          <a:stretch>
            <a:fillRect/>
          </a:stretch>
        </p:blipFill>
        <p:spPr>
          <a:xfrm>
            <a:off x="6528359" y="1576797"/>
            <a:ext cx="4743022" cy="2847522"/>
          </a:xfrm>
          <a:prstGeom prst="rect">
            <a:avLst/>
          </a:prstGeom>
        </p:spPr>
      </p:pic>
    </p:spTree>
    <p:extLst>
      <p:ext uri="{BB962C8B-B14F-4D97-AF65-F5344CB8AC3E}">
        <p14:creationId xmlns:p14="http://schemas.microsoft.com/office/powerpoint/2010/main" val="1793919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5847" y="2981610"/>
            <a:ext cx="6352153" cy="894779"/>
          </a:xfrm>
        </p:spPr>
        <p:txBody>
          <a:bodyPr anchor="ctr">
            <a:normAutofit fontScale="90000"/>
          </a:bodyPr>
          <a:lstStyle/>
          <a:p>
            <a:pPr algn="l"/>
            <a:r>
              <a:rPr lang="en-US">
                <a:latin typeface="Calisto MT" panose="02040603050505030304" pitchFamily="18" charset="0"/>
              </a:rPr>
              <a:t>Situational Analysis</a:t>
            </a:r>
          </a:p>
        </p:txBody>
      </p:sp>
      <p:cxnSp>
        <p:nvCxnSpPr>
          <p:cNvPr id="5" name="Straight Connector 4"/>
          <p:cNvCxnSpPr/>
          <p:nvPr/>
        </p:nvCxnSpPr>
        <p:spPr>
          <a:xfrm>
            <a:off x="608483" y="3876389"/>
            <a:ext cx="54875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p:nvSpPr>
        <p:spPr>
          <a:xfrm>
            <a:off x="505847" y="4151556"/>
            <a:ext cx="5487517" cy="1600680"/>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chemeClr val="dk1"/>
              </a:buClr>
              <a:buSzPts val="1560"/>
            </a:pPr>
            <a:r>
              <a:rPr lang="en-US" sz="2100">
                <a:solidFill>
                  <a:schemeClr val="dk1"/>
                </a:solidFill>
                <a:latin typeface="Calisto MT"/>
              </a:rPr>
              <a:t>Consumer and Demand Analysis</a:t>
            </a:r>
          </a:p>
          <a:p>
            <a:pPr algn="l">
              <a:spcBef>
                <a:spcPts val="600"/>
              </a:spcBef>
              <a:buClr>
                <a:schemeClr val="dk1"/>
              </a:buClr>
              <a:buSzPts val="1560"/>
            </a:pPr>
            <a:r>
              <a:rPr lang="en-US" sz="2100">
                <a:solidFill>
                  <a:schemeClr val="dk1"/>
                </a:solidFill>
                <a:latin typeface="Calisto MT"/>
                <a:ea typeface="Lustria"/>
                <a:cs typeface="Lustria"/>
                <a:sym typeface="Lustria"/>
              </a:rPr>
              <a:t>Competitor Analysis</a:t>
            </a:r>
            <a:endParaRPr lang="en-US" sz="2100">
              <a:solidFill>
                <a:schemeClr val="dk1"/>
              </a:solidFill>
              <a:latin typeface="Calisto MT"/>
              <a:ea typeface="Lustria"/>
              <a:cs typeface="Lustria"/>
            </a:endParaRPr>
          </a:p>
          <a:p>
            <a:pPr lvl="0" algn="l">
              <a:spcBef>
                <a:spcPts val="600"/>
              </a:spcBef>
              <a:buClr>
                <a:schemeClr val="dk1"/>
              </a:buClr>
              <a:buSzPts val="1560"/>
            </a:pPr>
            <a:r>
              <a:rPr lang="en-US" sz="2100">
                <a:solidFill>
                  <a:schemeClr val="dk1"/>
                </a:solidFill>
                <a:latin typeface="Calisto MT"/>
                <a:ea typeface="Lustria"/>
                <a:cs typeface="Lustria"/>
                <a:sym typeface="Lustria"/>
              </a:rPr>
              <a:t>Segmentation, Targeting and Positioning</a:t>
            </a:r>
            <a:endParaRPr lang="en-US" sz="2100">
              <a:solidFill>
                <a:schemeClr val="dk1"/>
              </a:solidFill>
              <a:latin typeface="Calisto MT"/>
              <a:ea typeface="Lustria"/>
              <a:cs typeface="Lustria"/>
            </a:endParaRPr>
          </a:p>
          <a:p>
            <a:pPr algn="l">
              <a:spcBef>
                <a:spcPts val="600"/>
              </a:spcBef>
              <a:buClr>
                <a:schemeClr val="dk1"/>
              </a:buClr>
              <a:buSzPts val="1560"/>
            </a:pPr>
            <a:r>
              <a:rPr lang="en-US" sz="2100">
                <a:solidFill>
                  <a:schemeClr val="dk1"/>
                </a:solidFill>
                <a:latin typeface="Calisto MT"/>
              </a:rPr>
              <a:t>SWOT Analysis</a:t>
            </a:r>
          </a:p>
        </p:txBody>
      </p:sp>
      <p:pic>
        <p:nvPicPr>
          <p:cNvPr id="7" name="Picture 2" descr="Image result for turo">
            <a:extLst>
              <a:ext uri="{FF2B5EF4-FFF2-40B4-BE49-F238E27FC236}">
                <a16:creationId xmlns:a16="http://schemas.microsoft.com/office/drawing/2014/main" id="{72031180-01DB-49B7-9679-541C1C5B6CC7}"/>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608483" y="1557815"/>
            <a:ext cx="3526637" cy="1286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018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53"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608657" y="200025"/>
            <a:ext cx="7005342" cy="489900"/>
          </a:xfrm>
          <a:prstGeom prst="rect">
            <a:avLst/>
          </a:prstGeom>
          <a:noFill/>
          <a:ln>
            <a:noFill/>
          </a:ln>
        </p:spPr>
        <p:txBody>
          <a:bodyPr spcFirstLastPara="1" wrap="square" lIns="91425" tIns="45700" rIns="91425" bIns="45700" anchor="ctr" anchorCtr="0">
            <a:noAutofit/>
          </a:bodyPr>
          <a:lstStyle/>
          <a:p>
            <a:pPr>
              <a:lnSpc>
                <a:spcPct val="90000"/>
              </a:lnSpc>
              <a:buClr>
                <a:schemeClr val="dk1"/>
              </a:buClr>
              <a:buSzPts val="3600"/>
              <a:buFont typeface="Lustria"/>
            </a:pPr>
            <a:r>
              <a:rPr lang="en-US" sz="3600" b="1">
                <a:solidFill>
                  <a:schemeClr val="dk1"/>
                </a:solidFill>
                <a:latin typeface="Calisto MT"/>
              </a:rPr>
              <a:t>Consumer and Demand Analysis</a:t>
            </a: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pic>
        <p:nvPicPr>
          <p:cNvPr id="23555" name="Picture 3" descr="Image result for car rental">
            <a:extLst>
              <a:ext uri="{FF2B5EF4-FFF2-40B4-BE49-F238E27FC236}">
                <a16:creationId xmlns:a16="http://schemas.microsoft.com/office/drawing/2014/main" id="{4E02110D-3882-499A-9548-1033DBB543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989" y="4123082"/>
            <a:ext cx="3304898" cy="18507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 10">
            <a:extLst>
              <a:ext uri="{FF2B5EF4-FFF2-40B4-BE49-F238E27FC236}">
                <a16:creationId xmlns:a16="http://schemas.microsoft.com/office/drawing/2014/main" id="{87DDB746-4D6C-4378-ACB5-6F25C204535F}"/>
              </a:ext>
            </a:extLst>
          </p:cNvPr>
          <p:cNvGraphicFramePr/>
          <p:nvPr>
            <p:extLst>
              <p:ext uri="{D42A27DB-BD31-4B8C-83A1-F6EECF244321}">
                <p14:modId xmlns:p14="http://schemas.microsoft.com/office/powerpoint/2010/main" val="3933813456"/>
              </p:ext>
            </p:extLst>
          </p:nvPr>
        </p:nvGraphicFramePr>
        <p:xfrm>
          <a:off x="2247459" y="497861"/>
          <a:ext cx="8276166" cy="574674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12" name="Group 11">
            <a:extLst>
              <a:ext uri="{FF2B5EF4-FFF2-40B4-BE49-F238E27FC236}">
                <a16:creationId xmlns:a16="http://schemas.microsoft.com/office/drawing/2014/main" id="{EFE99A84-DEBA-405B-AF77-91B76BA19417}"/>
              </a:ext>
            </a:extLst>
          </p:cNvPr>
          <p:cNvGrpSpPr/>
          <p:nvPr/>
        </p:nvGrpSpPr>
        <p:grpSpPr>
          <a:xfrm>
            <a:off x="5357183" y="1271105"/>
            <a:ext cx="1524000" cy="1524000"/>
            <a:chOff x="3928533" y="761414"/>
            <a:chExt cx="1524000" cy="1524000"/>
          </a:xfrm>
        </p:grpSpPr>
        <p:sp>
          <p:nvSpPr>
            <p:cNvPr id="13" name="Oval 12">
              <a:extLst>
                <a:ext uri="{FF2B5EF4-FFF2-40B4-BE49-F238E27FC236}">
                  <a16:creationId xmlns:a16="http://schemas.microsoft.com/office/drawing/2014/main" id="{DD47DD8B-0A3A-4F45-BE01-6F701CF8DB35}"/>
                </a:ext>
              </a:extLst>
            </p:cNvPr>
            <p:cNvSpPr/>
            <p:nvPr/>
          </p:nvSpPr>
          <p:spPr>
            <a:xfrm>
              <a:off x="3928533" y="761414"/>
              <a:ext cx="1524000" cy="152400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Oval 4">
              <a:extLst>
                <a:ext uri="{FF2B5EF4-FFF2-40B4-BE49-F238E27FC236}">
                  <a16:creationId xmlns:a16="http://schemas.microsoft.com/office/drawing/2014/main" id="{C969DBBC-C0FD-4A1D-8670-10E62FC0FD95}"/>
                </a:ext>
              </a:extLst>
            </p:cNvPr>
            <p:cNvSpPr txBox="1"/>
            <p:nvPr/>
          </p:nvSpPr>
          <p:spPr>
            <a:xfrm>
              <a:off x="4151718" y="984599"/>
              <a:ext cx="1077630" cy="10776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kern="1200"/>
                <a:t>Leisure/</a:t>
              </a:r>
            </a:p>
            <a:p>
              <a:pPr marL="0" lvl="0" indent="0" algn="ctr" defTabSz="444500">
                <a:lnSpc>
                  <a:spcPct val="90000"/>
                </a:lnSpc>
                <a:spcBef>
                  <a:spcPct val="0"/>
                </a:spcBef>
                <a:spcAft>
                  <a:spcPct val="35000"/>
                </a:spcAft>
                <a:buNone/>
              </a:pPr>
              <a:r>
                <a:rPr lang="en-US" kern="1200"/>
                <a:t>Travel</a:t>
              </a:r>
              <a:r>
                <a:rPr lang="en-US" sz="1000" kern="1200"/>
                <a:t> </a:t>
              </a:r>
            </a:p>
          </p:txBody>
        </p:sp>
      </p:grpSp>
    </p:spTree>
    <p:extLst>
      <p:ext uri="{BB962C8B-B14F-4D97-AF65-F5344CB8AC3E}">
        <p14:creationId xmlns:p14="http://schemas.microsoft.com/office/powerpoint/2010/main" val="2243317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8E4C8A4-18BC-4A36-A258-853A9B5D20F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1"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58E4C8A4-18BC-4A36-A258-853A9B5D20F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1C29DF-5638-43B2-A7C3-3D42C55996B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sz="1400">
              <a:latin typeface="Calibri" panose="020F0502020204030204" pitchFamily="34" charset="0"/>
              <a:sym typeface="Calibri" panose="020F0502020204030204" pitchFamily="34" charset="0"/>
            </a:endParaRPr>
          </a:p>
        </p:txBody>
      </p:sp>
      <p:sp>
        <p:nvSpPr>
          <p:cNvPr id="102" name="Google Shape;102;p15"/>
          <p:cNvSpPr txBox="1"/>
          <p:nvPr/>
        </p:nvSpPr>
        <p:spPr>
          <a:xfrm>
            <a:off x="505847" y="200025"/>
            <a:ext cx="5590200" cy="489900"/>
          </a:xfrm>
          <a:prstGeom prst="rect">
            <a:avLst/>
          </a:prstGeom>
          <a:noFill/>
          <a:ln>
            <a:noFill/>
          </a:ln>
        </p:spPr>
        <p:txBody>
          <a:bodyPr spcFirstLastPara="1" wrap="square" lIns="91425" tIns="45700" rIns="91425" bIns="45700" anchor="ctr" anchorCtr="0">
            <a:noAutofit/>
          </a:bodyPr>
          <a:lstStyle/>
          <a:p>
            <a:pPr>
              <a:lnSpc>
                <a:spcPct val="90000"/>
              </a:lnSpc>
              <a:buClr>
                <a:schemeClr val="dk1"/>
              </a:buClr>
              <a:buSzPts val="3600"/>
            </a:pPr>
            <a:r>
              <a:rPr lang="en-US" sz="3600" b="1">
                <a:solidFill>
                  <a:schemeClr val="dk1"/>
                </a:solidFill>
                <a:latin typeface="Calisto MT"/>
                <a:sym typeface="Lustria"/>
              </a:rPr>
              <a:t>Competitor Analysis</a:t>
            </a:r>
            <a:endParaRPr lang="en-US" b="1">
              <a:solidFill>
                <a:schemeClr val="dk1"/>
              </a:solidFill>
              <a:latin typeface="Calisto MT" panose="02040603050505030304" pitchFamily="18" charset="0"/>
            </a:endParaRPr>
          </a:p>
        </p:txBody>
      </p:sp>
      <p:cxnSp>
        <p:nvCxnSpPr>
          <p:cNvPr id="103" name="Google Shape;103;p15"/>
          <p:cNvCxnSpPr/>
          <p:nvPr/>
        </p:nvCxnSpPr>
        <p:spPr>
          <a:xfrm>
            <a:off x="608483" y="689983"/>
            <a:ext cx="11021400" cy="0"/>
          </a:xfrm>
          <a:prstGeom prst="straightConnector1">
            <a:avLst/>
          </a:prstGeom>
          <a:noFill/>
          <a:ln w="9525" cap="flat" cmpd="sng">
            <a:solidFill>
              <a:schemeClr val="dk1"/>
            </a:solidFill>
            <a:prstDash val="solid"/>
            <a:miter lim="800000"/>
            <a:headEnd type="none" w="sm" len="sm"/>
            <a:tailEnd type="none" w="sm" len="sm"/>
          </a:ln>
        </p:spPr>
      </p:cxnSp>
      <p:cxnSp>
        <p:nvCxnSpPr>
          <p:cNvPr id="104" name="Google Shape;104;p15"/>
          <p:cNvCxnSpPr/>
          <p:nvPr/>
        </p:nvCxnSpPr>
        <p:spPr>
          <a:xfrm>
            <a:off x="608483" y="6515396"/>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0" name="Google Shape;121;p17">
            <a:extLst>
              <a:ext uri="{FF2B5EF4-FFF2-40B4-BE49-F238E27FC236}">
                <a16:creationId xmlns:a16="http://schemas.microsoft.com/office/drawing/2014/main" id="{2B791F98-E4D9-4F68-94AA-E096B3459049}"/>
              </a:ext>
            </a:extLst>
          </p:cNvPr>
          <p:cNvSpPr txBox="1">
            <a:spLocks/>
          </p:cNvSpPr>
          <p:nvPr/>
        </p:nvSpPr>
        <p:spPr>
          <a:xfrm>
            <a:off x="286673" y="755781"/>
            <a:ext cx="11253251" cy="570491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Calisto MT"/>
                <a:cs typeface="Calibri"/>
              </a:rPr>
              <a:t>Who are the competitors?</a:t>
            </a:r>
          </a:p>
          <a:p>
            <a:pPr marL="457200" lvl="1" indent="0">
              <a:buNone/>
            </a:pPr>
            <a:r>
              <a:rPr lang="en-US" sz="2000">
                <a:latin typeface="Calisto MT"/>
                <a:cs typeface="Calibri"/>
              </a:rPr>
              <a:t>                           </a:t>
            </a:r>
          </a:p>
          <a:p>
            <a:pPr marL="457200" lvl="1" indent="0">
              <a:buNone/>
            </a:pPr>
            <a:endParaRPr lang="en-US" sz="2000">
              <a:latin typeface="Calisto MT"/>
            </a:endParaRPr>
          </a:p>
          <a:p>
            <a:pPr marL="457200" lvl="1" indent="0">
              <a:buNone/>
            </a:pPr>
            <a:endParaRPr lang="en-US">
              <a:cs typeface="Calibri"/>
            </a:endParaRPr>
          </a:p>
          <a:p>
            <a:pPr marL="0" indent="0">
              <a:buNone/>
            </a:pPr>
            <a:endParaRPr lang="en-US" sz="2000">
              <a:latin typeface="Calisto MT"/>
            </a:endParaRPr>
          </a:p>
          <a:p>
            <a:pPr marL="0" indent="0">
              <a:buNone/>
            </a:pPr>
            <a:endParaRPr lang="en-US" sz="2000">
              <a:latin typeface="Calisto MT"/>
            </a:endParaRPr>
          </a:p>
          <a:p>
            <a:pPr marL="0" indent="0">
              <a:buNone/>
            </a:pPr>
            <a:endParaRPr lang="en-US" sz="1800">
              <a:latin typeface="Calisto MT"/>
            </a:endParaRPr>
          </a:p>
          <a:p>
            <a:pPr>
              <a:buFont typeface="Courier New" panose="020B0604020202020204" pitchFamily="34" charset="0"/>
              <a:buChar char="o"/>
            </a:pPr>
            <a:endParaRPr lang="en-US" sz="1800">
              <a:latin typeface="Calisto MT"/>
            </a:endParaRPr>
          </a:p>
          <a:p>
            <a:pPr marL="0" indent="0">
              <a:buNone/>
            </a:pPr>
            <a:endParaRPr lang="en-US" sz="1600">
              <a:latin typeface="Calisto MT"/>
            </a:endParaRPr>
          </a:p>
        </p:txBody>
      </p:sp>
      <p:pic>
        <p:nvPicPr>
          <p:cNvPr id="6" name="Picture 6" descr="A screenshot of a cell phone&#10;&#10;Description generated with very high confidence">
            <a:extLst>
              <a:ext uri="{FF2B5EF4-FFF2-40B4-BE49-F238E27FC236}">
                <a16:creationId xmlns:a16="http://schemas.microsoft.com/office/drawing/2014/main" id="{230F3DB2-A728-432C-98DF-04BE862E2BE1}"/>
              </a:ext>
            </a:extLst>
          </p:cNvPr>
          <p:cNvPicPr>
            <a:picLocks noChangeAspect="1"/>
          </p:cNvPicPr>
          <p:nvPr/>
        </p:nvPicPr>
        <p:blipFill>
          <a:blip r:embed="rId8"/>
          <a:stretch>
            <a:fillRect/>
          </a:stretch>
        </p:blipFill>
        <p:spPr>
          <a:xfrm>
            <a:off x="42968" y="1656961"/>
            <a:ext cx="7432513" cy="3423714"/>
          </a:xfrm>
          <a:prstGeom prst="rect">
            <a:avLst/>
          </a:prstGeom>
        </p:spPr>
      </p:pic>
      <p:pic>
        <p:nvPicPr>
          <p:cNvPr id="8" name="Picture 8" descr="A close up of a sign&#10;&#10;Description generated with very high confidence">
            <a:extLst>
              <a:ext uri="{FF2B5EF4-FFF2-40B4-BE49-F238E27FC236}">
                <a16:creationId xmlns:a16="http://schemas.microsoft.com/office/drawing/2014/main" id="{08E93F2E-717B-42B1-B8E5-FCB71217C9B8}"/>
              </a:ext>
            </a:extLst>
          </p:cNvPr>
          <p:cNvPicPr>
            <a:picLocks noChangeAspect="1"/>
          </p:cNvPicPr>
          <p:nvPr/>
        </p:nvPicPr>
        <p:blipFill>
          <a:blip r:embed="rId9"/>
          <a:stretch>
            <a:fillRect/>
          </a:stretch>
        </p:blipFill>
        <p:spPr>
          <a:xfrm>
            <a:off x="8661119" y="3051269"/>
            <a:ext cx="2743200" cy="1642833"/>
          </a:xfrm>
          <a:prstGeom prst="rect">
            <a:avLst/>
          </a:prstGeom>
        </p:spPr>
      </p:pic>
      <p:pic>
        <p:nvPicPr>
          <p:cNvPr id="11" name="Picture 11">
            <a:extLst>
              <a:ext uri="{FF2B5EF4-FFF2-40B4-BE49-F238E27FC236}">
                <a16:creationId xmlns:a16="http://schemas.microsoft.com/office/drawing/2014/main" id="{2E15B3BE-AB52-4CBC-AD71-0182EC373B86}"/>
              </a:ext>
            </a:extLst>
          </p:cNvPr>
          <p:cNvPicPr>
            <a:picLocks noChangeAspect="1"/>
          </p:cNvPicPr>
          <p:nvPr/>
        </p:nvPicPr>
        <p:blipFill>
          <a:blip r:embed="rId10"/>
          <a:stretch>
            <a:fillRect/>
          </a:stretch>
        </p:blipFill>
        <p:spPr>
          <a:xfrm>
            <a:off x="8835046" y="1235092"/>
            <a:ext cx="1848505" cy="1697975"/>
          </a:xfrm>
          <a:prstGeom prst="rect">
            <a:avLst/>
          </a:prstGeom>
        </p:spPr>
      </p:pic>
      <p:pic>
        <p:nvPicPr>
          <p:cNvPr id="13" name="Picture 13">
            <a:extLst>
              <a:ext uri="{FF2B5EF4-FFF2-40B4-BE49-F238E27FC236}">
                <a16:creationId xmlns:a16="http://schemas.microsoft.com/office/drawing/2014/main" id="{E748F8B6-1C8D-4EB2-BE13-8DBD9C50977C}"/>
              </a:ext>
            </a:extLst>
          </p:cNvPr>
          <p:cNvPicPr>
            <a:picLocks noChangeAspect="1"/>
          </p:cNvPicPr>
          <p:nvPr/>
        </p:nvPicPr>
        <p:blipFill>
          <a:blip r:embed="rId11"/>
          <a:stretch>
            <a:fillRect/>
          </a:stretch>
        </p:blipFill>
        <p:spPr>
          <a:xfrm>
            <a:off x="9221886" y="4858559"/>
            <a:ext cx="1621665" cy="1488636"/>
          </a:xfrm>
          <a:prstGeom prst="rect">
            <a:avLst/>
          </a:prstGeom>
        </p:spPr>
      </p:pic>
      <p:sp>
        <p:nvSpPr>
          <p:cNvPr id="12" name="TextBox 11">
            <a:extLst>
              <a:ext uri="{FF2B5EF4-FFF2-40B4-BE49-F238E27FC236}">
                <a16:creationId xmlns:a16="http://schemas.microsoft.com/office/drawing/2014/main" id="{DABBA881-AC12-4C6A-9DE1-DAB82BC5E6A6}"/>
              </a:ext>
            </a:extLst>
          </p:cNvPr>
          <p:cNvSpPr txBox="1"/>
          <p:nvPr/>
        </p:nvSpPr>
        <p:spPr>
          <a:xfrm>
            <a:off x="505847" y="6269116"/>
            <a:ext cx="3357028" cy="246221"/>
          </a:xfrm>
          <a:prstGeom prst="rect">
            <a:avLst/>
          </a:prstGeom>
          <a:noFill/>
        </p:spPr>
        <p:txBody>
          <a:bodyPr wrap="square" rtlCol="0">
            <a:spAutoFit/>
          </a:bodyPr>
          <a:lstStyle/>
          <a:p>
            <a:r>
              <a:rPr lang="en-US" sz="1000"/>
              <a:t>Data Source: Statista.com</a:t>
            </a:r>
          </a:p>
        </p:txBody>
      </p:sp>
      <p:sp>
        <p:nvSpPr>
          <p:cNvPr id="3" name="TextBox 2">
            <a:extLst>
              <a:ext uri="{FF2B5EF4-FFF2-40B4-BE49-F238E27FC236}">
                <a16:creationId xmlns:a16="http://schemas.microsoft.com/office/drawing/2014/main" id="{00AF4E84-367E-4AF4-9CD9-DAB845F83B17}"/>
              </a:ext>
            </a:extLst>
          </p:cNvPr>
          <p:cNvSpPr txBox="1"/>
          <p:nvPr/>
        </p:nvSpPr>
        <p:spPr>
          <a:xfrm>
            <a:off x="286673" y="1255123"/>
            <a:ext cx="7989580" cy="369332"/>
          </a:xfrm>
          <a:prstGeom prst="rect">
            <a:avLst/>
          </a:prstGeom>
          <a:noFill/>
        </p:spPr>
        <p:txBody>
          <a:bodyPr wrap="square" rtlCol="0">
            <a:spAutoFit/>
          </a:bodyPr>
          <a:lstStyle/>
          <a:p>
            <a:r>
              <a:rPr lang="en-US" b="1">
                <a:latin typeface="Calisto MT"/>
                <a:cs typeface="Calibri"/>
              </a:rPr>
              <a:t>Car Rental: </a:t>
            </a:r>
            <a:r>
              <a:rPr lang="en-US">
                <a:latin typeface="Calisto MT"/>
              </a:rPr>
              <a:t>Leading car rental companies in U.S in 2018</a:t>
            </a:r>
            <a:endParaRPr lang="en-US"/>
          </a:p>
        </p:txBody>
      </p:sp>
    </p:spTree>
    <p:extLst>
      <p:ext uri="{BB962C8B-B14F-4D97-AF65-F5344CB8AC3E}">
        <p14:creationId xmlns:p14="http://schemas.microsoft.com/office/powerpoint/2010/main" val="3286455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3FDB45-2149-441E-9138-E3442280279A}"/>
              </a:ext>
            </a:extLst>
          </p:cNvPr>
          <p:cNvSpPr>
            <a:spLocks noGrp="1"/>
          </p:cNvSpPr>
          <p:nvPr>
            <p:ph idx="1"/>
          </p:nvPr>
        </p:nvSpPr>
        <p:spPr>
          <a:xfrm>
            <a:off x="838200" y="1153584"/>
            <a:ext cx="10515600" cy="5023379"/>
          </a:xfrm>
        </p:spPr>
        <p:txBody>
          <a:bodyPr vert="horz" lIns="91440" tIns="45720" rIns="91440" bIns="45720" rtlCol="0" anchor="t">
            <a:normAutofit/>
          </a:bodyPr>
          <a:lstStyle/>
          <a:p>
            <a:pPr marL="0" indent="0">
              <a:buNone/>
            </a:pPr>
            <a:r>
              <a:rPr lang="en-US" sz="2000">
                <a:latin typeface="Calisto MT"/>
                <a:cs typeface="Calibri"/>
              </a:rPr>
              <a:t>Shared rides:</a:t>
            </a:r>
          </a:p>
          <a:p>
            <a:r>
              <a:rPr lang="en-US" sz="2000">
                <a:latin typeface="Calisto MT"/>
                <a:cs typeface="Calibri"/>
              </a:rPr>
              <a:t>Uber</a:t>
            </a:r>
          </a:p>
          <a:p>
            <a:r>
              <a:rPr lang="en-US" sz="2000">
                <a:latin typeface="Calisto MT"/>
                <a:cs typeface="Calibri"/>
              </a:rPr>
              <a:t>Lyft</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pPr marL="0" indent="0">
              <a:buNone/>
            </a:pPr>
            <a:endParaRPr lang="en-US">
              <a:cs typeface="Calibri"/>
            </a:endParaRPr>
          </a:p>
          <a:p>
            <a:endParaRPr lang="en-US">
              <a:cs typeface="Calibri"/>
            </a:endParaRPr>
          </a:p>
        </p:txBody>
      </p:sp>
      <p:pic>
        <p:nvPicPr>
          <p:cNvPr id="4" name="Picture 4" descr="A screenshot of a cell phone&#10;&#10;Description generated with high confidence">
            <a:extLst>
              <a:ext uri="{FF2B5EF4-FFF2-40B4-BE49-F238E27FC236}">
                <a16:creationId xmlns:a16="http://schemas.microsoft.com/office/drawing/2014/main" id="{BDDC3186-9BC1-44A7-AEDB-4637F4C657AA}"/>
              </a:ext>
            </a:extLst>
          </p:cNvPr>
          <p:cNvPicPr>
            <a:picLocks noChangeAspect="1"/>
          </p:cNvPicPr>
          <p:nvPr/>
        </p:nvPicPr>
        <p:blipFill>
          <a:blip r:embed="rId2"/>
          <a:stretch>
            <a:fillRect/>
          </a:stretch>
        </p:blipFill>
        <p:spPr>
          <a:xfrm>
            <a:off x="762455" y="2468443"/>
            <a:ext cx="7009038" cy="3647708"/>
          </a:xfrm>
          <a:prstGeom prst="rect">
            <a:avLst/>
          </a:prstGeom>
        </p:spPr>
      </p:pic>
      <p:pic>
        <p:nvPicPr>
          <p:cNvPr id="6" name="Picture 6">
            <a:extLst>
              <a:ext uri="{FF2B5EF4-FFF2-40B4-BE49-F238E27FC236}">
                <a16:creationId xmlns:a16="http://schemas.microsoft.com/office/drawing/2014/main" id="{BED48C15-F5DF-43A7-BF88-F0531190F6F2}"/>
              </a:ext>
            </a:extLst>
          </p:cNvPr>
          <p:cNvPicPr>
            <a:picLocks noChangeAspect="1"/>
          </p:cNvPicPr>
          <p:nvPr/>
        </p:nvPicPr>
        <p:blipFill>
          <a:blip r:embed="rId3"/>
          <a:stretch>
            <a:fillRect/>
          </a:stretch>
        </p:blipFill>
        <p:spPr>
          <a:xfrm>
            <a:off x="8404376" y="1069033"/>
            <a:ext cx="2743200" cy="2219245"/>
          </a:xfrm>
          <a:prstGeom prst="rect">
            <a:avLst/>
          </a:prstGeom>
        </p:spPr>
      </p:pic>
      <p:pic>
        <p:nvPicPr>
          <p:cNvPr id="8" name="Picture 8">
            <a:extLst>
              <a:ext uri="{FF2B5EF4-FFF2-40B4-BE49-F238E27FC236}">
                <a16:creationId xmlns:a16="http://schemas.microsoft.com/office/drawing/2014/main" id="{88B8212B-DE26-4576-8E19-0773A71FA782}"/>
              </a:ext>
            </a:extLst>
          </p:cNvPr>
          <p:cNvPicPr>
            <a:picLocks noChangeAspect="1"/>
          </p:cNvPicPr>
          <p:nvPr/>
        </p:nvPicPr>
        <p:blipFill>
          <a:blip r:embed="rId4"/>
          <a:stretch>
            <a:fillRect/>
          </a:stretch>
        </p:blipFill>
        <p:spPr>
          <a:xfrm>
            <a:off x="8404377" y="3469930"/>
            <a:ext cx="2743200" cy="2506521"/>
          </a:xfrm>
          <a:prstGeom prst="rect">
            <a:avLst/>
          </a:prstGeom>
        </p:spPr>
      </p:pic>
      <p:cxnSp>
        <p:nvCxnSpPr>
          <p:cNvPr id="11" name="Google Shape;103;p15">
            <a:extLst>
              <a:ext uri="{FF2B5EF4-FFF2-40B4-BE49-F238E27FC236}">
                <a16:creationId xmlns:a16="http://schemas.microsoft.com/office/drawing/2014/main" id="{7DE4043D-B04E-49CD-92C0-866A358EECE8}"/>
              </a:ext>
            </a:extLst>
          </p:cNvPr>
          <p:cNvCxnSpPr/>
          <p:nvPr/>
        </p:nvCxnSpPr>
        <p:spPr>
          <a:xfrm>
            <a:off x="587316" y="811691"/>
            <a:ext cx="11021400" cy="0"/>
          </a:xfrm>
          <a:prstGeom prst="straightConnector1">
            <a:avLst/>
          </a:prstGeom>
          <a:noFill/>
          <a:ln w="9525" cap="flat" cmpd="sng">
            <a:solidFill>
              <a:schemeClr val="dk1"/>
            </a:solidFill>
            <a:prstDash val="solid"/>
            <a:miter lim="800000"/>
            <a:headEnd type="none" w="sm" len="sm"/>
            <a:tailEnd type="none" w="sm" len="sm"/>
          </a:ln>
        </p:spPr>
      </p:cxnSp>
      <p:sp>
        <p:nvSpPr>
          <p:cNvPr id="12" name="TextBox 11">
            <a:extLst>
              <a:ext uri="{FF2B5EF4-FFF2-40B4-BE49-F238E27FC236}">
                <a16:creationId xmlns:a16="http://schemas.microsoft.com/office/drawing/2014/main" id="{D6FF17D4-9785-40AA-B0B8-25125028DD9B}"/>
              </a:ext>
            </a:extLst>
          </p:cNvPr>
          <p:cNvSpPr txBox="1"/>
          <p:nvPr/>
        </p:nvSpPr>
        <p:spPr>
          <a:xfrm>
            <a:off x="473679" y="172811"/>
            <a:ext cx="59363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chemeClr val="dk1"/>
                </a:solidFill>
                <a:latin typeface="Calisto MT"/>
              </a:rPr>
              <a:t>Competitor Analysis</a:t>
            </a:r>
          </a:p>
        </p:txBody>
      </p:sp>
    </p:spTree>
    <p:extLst>
      <p:ext uri="{BB962C8B-B14F-4D97-AF65-F5344CB8AC3E}">
        <p14:creationId xmlns:p14="http://schemas.microsoft.com/office/powerpoint/2010/main" val="9425445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UR4peN49SJ.C_5B_B4bD8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32</Slides>
  <Notes>25</Notes>
  <HiddenSlides>1</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Turo 2.0 Marketing Strategy</vt:lpstr>
      <vt:lpstr>Introduction</vt:lpstr>
      <vt:lpstr>PowerPoint Presentation</vt:lpstr>
      <vt:lpstr>PowerPoint Presentation</vt:lpstr>
      <vt:lpstr>PowerPoint Presentation</vt:lpstr>
      <vt:lpstr>Situational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Market Potential &amp; Profitability</vt:lpstr>
      <vt:lpstr>PowerPoint Presentation</vt:lpstr>
      <vt:lpstr>PowerPoint Presentation</vt:lpstr>
      <vt:lpstr>Marketing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Turo Marketing Strategy</dc:title>
  <dc:creator>Piya, Adarsha</dc:creator>
  <cp:revision>2</cp:revision>
  <dcterms:created xsi:type="dcterms:W3CDTF">2019-04-10T04:17:12Z</dcterms:created>
  <dcterms:modified xsi:type="dcterms:W3CDTF">2019-04-17T16:05:46Z</dcterms:modified>
</cp:coreProperties>
</file>